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23"/>
  </p:notesMasterIdLst>
  <p:sldIdLst>
    <p:sldId id="257" r:id="rId2"/>
    <p:sldId id="265" r:id="rId3"/>
    <p:sldId id="266" r:id="rId4"/>
    <p:sldId id="258" r:id="rId5"/>
    <p:sldId id="277" r:id="rId6"/>
    <p:sldId id="262" r:id="rId7"/>
    <p:sldId id="267" r:id="rId8"/>
    <p:sldId id="261" r:id="rId9"/>
    <p:sldId id="268" r:id="rId10"/>
    <p:sldId id="259" r:id="rId11"/>
    <p:sldId id="260" r:id="rId12"/>
    <p:sldId id="263" r:id="rId13"/>
    <p:sldId id="264" r:id="rId14"/>
    <p:sldId id="270" r:id="rId15"/>
    <p:sldId id="271" r:id="rId16"/>
    <p:sldId id="272" r:id="rId17"/>
    <p:sldId id="273" r:id="rId18"/>
    <p:sldId id="274" r:id="rId19"/>
    <p:sldId id="275" r:id="rId20"/>
    <p:sldId id="276" r:id="rId21"/>
    <p:sldId id="269"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Verdana"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Verdana"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Verdana"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CCECFF"/>
    <a:srgbClr val="CC99FF"/>
    <a:srgbClr val="FF0000"/>
    <a:srgbClr val="003300"/>
    <a:srgbClr val="660066"/>
    <a:srgbClr val="0000CC"/>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91" autoAdjust="0"/>
    <p:restoredTop sz="94667" autoAdjust="0"/>
  </p:normalViewPr>
  <p:slideViewPr>
    <p:cSldViewPr>
      <p:cViewPr>
        <p:scale>
          <a:sx n="70" d="100"/>
          <a:sy n="70" d="100"/>
        </p:scale>
        <p:origin x="-138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cs typeface="+mn-cs"/>
              </a:defRPr>
            </a:lvl1pPr>
          </a:lstStyle>
          <a:p>
            <a:pPr>
              <a:defRPr/>
            </a:pPr>
            <a:fld id="{2F576CA6-E933-47E9-A0E2-6EEF189E845C}" type="datetimeFigureOut">
              <a:rPr lang="en-US"/>
              <a:pPr>
                <a:defRPr/>
              </a:pPr>
              <a:t>2/22/2012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cs typeface="+mn-cs"/>
              </a:defRPr>
            </a:lvl1pPr>
          </a:lstStyle>
          <a:p>
            <a:pPr>
              <a:defRPr/>
            </a:pPr>
            <a:fld id="{87D3EB24-0A7C-4657-94BA-85BF0C4B504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ms-MY"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91DB3B-A87C-4A58-98B4-F59C825D3D7E}" type="slidenum">
              <a:rPr lang="en-US">
                <a:cs typeface="Arial" charset="0"/>
              </a:rPr>
              <a:pPr fontAlgn="base">
                <a:spcBef>
                  <a:spcPct val="0"/>
                </a:spcBef>
                <a:spcAft>
                  <a:spcPct val="0"/>
                </a:spcAft>
              </a:pPr>
              <a:t>13</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ED4429F-F5D3-4162-A46E-B6FD1E0B3F52}" type="datetimeFigureOut">
              <a:rPr lang="en-US" smtClean="0"/>
              <a:pPr/>
              <a:t>2/22/2012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30090F2-9831-40D9-91B0-4522AA7DA0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555317-1DAF-47C9-A79D-B2689A35E97E}" type="datetimeFigureOut">
              <a:rPr lang="en-US" smtClean="0"/>
              <a:pPr/>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29661-B6B6-4FBF-89B8-AFD714E720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FF88B2-54AD-467C-947A-514A70E6F97A}" type="datetimeFigureOut">
              <a:rPr lang="en-US" smtClean="0"/>
              <a:pPr/>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7F031D-8C84-4CF0-B927-BF9AD64806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863F79-5B17-422E-8C5B-703AE1BE759F}" type="datetimeFigureOut">
              <a:rPr lang="en-US" smtClean="0"/>
              <a:pPr/>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22862A-D81A-4662-BFEF-A1FD66F926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C05C04-DEF6-4358-B299-27F274585034}" type="datetimeFigureOut">
              <a:rPr lang="en-US" smtClean="0"/>
              <a:pPr/>
              <a:t>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FCB382-FE43-40B5-A534-5E847D0CD81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E5378E2-816A-4E6C-82C2-FBF46DF2F3AA}" type="datetimeFigureOut">
              <a:rPr lang="en-US" smtClean="0"/>
              <a:pPr/>
              <a:t>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D7BE88-3470-43A1-B1F0-B0369959BB7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4880799-6BE7-497E-A43D-751613ECC8D8}" type="datetimeFigureOut">
              <a:rPr lang="en-US" smtClean="0"/>
              <a:pPr/>
              <a:t>2/22/2012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7B58A-C7AF-4428-B544-C9D655F526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40556C-33E7-439B-A004-7A0E800B19D9}" type="datetimeFigureOut">
              <a:rPr lang="en-US" smtClean="0"/>
              <a:pPr/>
              <a:t>2/22/2012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0681D3-C8C5-4B04-84F9-B8CEA53541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764604-7A5C-45A5-8FD2-151CA97FEE04}" type="datetimeFigureOut">
              <a:rPr lang="en-US" smtClean="0"/>
              <a:pPr/>
              <a:t>2/22/2012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3EFFE5-93B5-468D-8613-986F377D89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882D596-02C9-46EB-8E1D-A4655046C978}" type="datetimeFigureOut">
              <a:rPr lang="en-US" smtClean="0"/>
              <a:pPr/>
              <a:t>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B42CBF-C5B3-4257-BF27-27FBEB9A94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3171BC-36B9-4BBB-91B4-28EA33C3C673}" type="datetimeFigureOut">
              <a:rPr lang="en-US" smtClean="0"/>
              <a:pPr/>
              <a:t>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0F794C5-5465-4048-8B42-5388BCBDA56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B2011F2-0E4F-4251-9B9A-431B48BBD2AD}" type="datetimeFigureOut">
              <a:rPr lang="en-US" smtClean="0"/>
              <a:pPr/>
              <a:t>2/22/2012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C6B7F91-505B-433B-81F4-77DC79994AE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3"/>
          <p:cNvSpPr txBox="1">
            <a:spLocks noChangeArrowheads="1"/>
          </p:cNvSpPr>
          <p:nvPr/>
        </p:nvSpPr>
        <p:spPr bwMode="auto">
          <a:xfrm>
            <a:off x="0" y="5486400"/>
            <a:ext cx="9144000" cy="457200"/>
          </a:xfrm>
          <a:prstGeom prst="rect">
            <a:avLst/>
          </a:prstGeom>
          <a:noFill/>
          <a:ln w="9525">
            <a:noFill/>
            <a:miter lim="800000"/>
            <a:headEnd/>
            <a:tailEnd/>
          </a:ln>
        </p:spPr>
        <p:txBody>
          <a:bodyPr>
            <a:spAutoFit/>
          </a:bodyPr>
          <a:lstStyle/>
          <a:p>
            <a:pPr algn="r" eaLnBrk="1" hangingPunct="1"/>
            <a:r>
              <a:rPr lang="en-US" sz="2400" dirty="0">
                <a:solidFill>
                  <a:srgbClr val="003300"/>
                </a:solidFill>
                <a:latin typeface="Calibri" pitchFamily="34" charset="0"/>
              </a:rPr>
              <a:t>VALUASI EKONOMI SUMBERDAYA ALAM DAN LINGKUNGAN (ESL 434) </a:t>
            </a:r>
          </a:p>
        </p:txBody>
      </p:sp>
      <p:sp>
        <p:nvSpPr>
          <p:cNvPr id="14339" name="TextBox 5"/>
          <p:cNvSpPr txBox="1">
            <a:spLocks noChangeArrowheads="1"/>
          </p:cNvSpPr>
          <p:nvPr/>
        </p:nvSpPr>
        <p:spPr bwMode="auto">
          <a:xfrm>
            <a:off x="762000" y="381000"/>
            <a:ext cx="8077200" cy="1739900"/>
          </a:xfrm>
          <a:prstGeom prst="rect">
            <a:avLst/>
          </a:prstGeom>
          <a:noFill/>
          <a:ln w="9525">
            <a:noFill/>
            <a:miter lim="800000"/>
            <a:headEnd/>
            <a:tailEnd/>
          </a:ln>
        </p:spPr>
        <p:txBody>
          <a:bodyPr>
            <a:spAutoFit/>
          </a:bodyPr>
          <a:lstStyle/>
          <a:p>
            <a:pPr algn="ctr" eaLnBrk="1" hangingPunct="1"/>
            <a:r>
              <a:rPr lang="en-US" sz="3600">
                <a:solidFill>
                  <a:srgbClr val="003300"/>
                </a:solidFill>
                <a:effectLst>
                  <a:outerShdw blurRad="38100" dist="38100" dir="2700000" algn="tl">
                    <a:srgbClr val="000000"/>
                  </a:outerShdw>
                </a:effectLst>
                <a:latin typeface="Bodoni MT Black" pitchFamily="18" charset="0"/>
              </a:rPr>
              <a:t>TUJUAN, TAHAPAN PELAKSANAAN DAN PENDEKATAN VALUASI</a:t>
            </a:r>
          </a:p>
        </p:txBody>
      </p:sp>
      <p:sp>
        <p:nvSpPr>
          <p:cNvPr id="14340" name="TextBox 6"/>
          <p:cNvSpPr txBox="1">
            <a:spLocks noChangeArrowheads="1"/>
          </p:cNvSpPr>
          <p:nvPr/>
        </p:nvSpPr>
        <p:spPr bwMode="auto">
          <a:xfrm>
            <a:off x="990600" y="5943600"/>
            <a:ext cx="7239000" cy="701675"/>
          </a:xfrm>
          <a:prstGeom prst="rect">
            <a:avLst/>
          </a:prstGeom>
          <a:noFill/>
          <a:ln w="9525">
            <a:noFill/>
            <a:miter lim="800000"/>
            <a:headEnd/>
            <a:tailEnd/>
          </a:ln>
        </p:spPr>
        <p:txBody>
          <a:bodyPr>
            <a:spAutoFit/>
          </a:bodyPr>
          <a:lstStyle/>
          <a:p>
            <a:pPr algn="ctr" eaLnBrk="1" hangingPunct="1"/>
            <a:r>
              <a:rPr lang="en-US" sz="2000" b="1">
                <a:solidFill>
                  <a:srgbClr val="003300"/>
                </a:solidFill>
                <a:latin typeface="Calibri" pitchFamily="34" charset="0"/>
              </a:rPr>
              <a:t>DEPARTEMEN EKONOMI SUMBERDAYA DAN LINGKUNGAN</a:t>
            </a:r>
          </a:p>
          <a:p>
            <a:pPr algn="ctr" eaLnBrk="1" hangingPunct="1"/>
            <a:r>
              <a:rPr lang="en-US" sz="2000" b="1">
                <a:solidFill>
                  <a:srgbClr val="003300"/>
                </a:solidFill>
                <a:latin typeface="Calibri" pitchFamily="34" charset="0"/>
              </a:rPr>
              <a:t>FAKULTAS EKONOMI DAN MANAJEMEN</a:t>
            </a:r>
          </a:p>
        </p:txBody>
      </p:sp>
      <p:grpSp>
        <p:nvGrpSpPr>
          <p:cNvPr id="14342" name="Group 4"/>
          <p:cNvGrpSpPr>
            <a:grpSpLocks/>
          </p:cNvGrpSpPr>
          <p:nvPr/>
        </p:nvGrpSpPr>
        <p:grpSpPr bwMode="auto">
          <a:xfrm>
            <a:off x="3810000" y="3200400"/>
            <a:ext cx="1752600" cy="1152525"/>
            <a:chOff x="2445" y="3012"/>
            <a:chExt cx="873" cy="870"/>
          </a:xfrm>
        </p:grpSpPr>
        <p:pic>
          <p:nvPicPr>
            <p:cNvPr id="14343" name="Picture 5" descr="Logo ipb animasi"/>
            <p:cNvPicPr>
              <a:picLocks noChangeAspect="1" noChangeArrowheads="1" noCrop="1"/>
            </p:cNvPicPr>
            <p:nvPr/>
          </p:nvPicPr>
          <p:blipFill>
            <a:blip r:embed="rId2"/>
            <a:srcRect/>
            <a:stretch>
              <a:fillRect/>
            </a:stretch>
          </p:blipFill>
          <p:spPr bwMode="auto">
            <a:xfrm>
              <a:off x="2608" y="3168"/>
              <a:ext cx="576" cy="592"/>
            </a:xfrm>
            <a:prstGeom prst="rect">
              <a:avLst/>
            </a:prstGeom>
            <a:noFill/>
            <a:ln w="9525">
              <a:noFill/>
              <a:miter lim="800000"/>
              <a:headEnd/>
              <a:tailEnd/>
            </a:ln>
          </p:spPr>
        </p:pic>
        <p:sp>
          <p:nvSpPr>
            <p:cNvPr id="14344" name="AutoShape 6"/>
            <p:cNvSpPr>
              <a:spLocks noChangeArrowheads="1"/>
            </p:cNvSpPr>
            <p:nvPr/>
          </p:nvSpPr>
          <p:spPr bwMode="auto">
            <a:xfrm>
              <a:off x="2445" y="3012"/>
              <a:ext cx="873" cy="870"/>
            </a:xfrm>
            <a:custGeom>
              <a:avLst/>
              <a:gdLst>
                <a:gd name="T0" fmla="*/ 18 w 21600"/>
                <a:gd name="T1" fmla="*/ 0 h 21600"/>
                <a:gd name="T2" fmla="*/ 5 w 21600"/>
                <a:gd name="T3" fmla="*/ 5 h 21600"/>
                <a:gd name="T4" fmla="*/ 0 w 21600"/>
                <a:gd name="T5" fmla="*/ 18 h 21600"/>
                <a:gd name="T6" fmla="*/ 5 w 21600"/>
                <a:gd name="T7" fmla="*/ 30 h 21600"/>
                <a:gd name="T8" fmla="*/ 18 w 21600"/>
                <a:gd name="T9" fmla="*/ 35 h 21600"/>
                <a:gd name="T10" fmla="*/ 30 w 21600"/>
                <a:gd name="T11" fmla="*/ 30 h 21600"/>
                <a:gd name="T12" fmla="*/ 35 w 21600"/>
                <a:gd name="T13" fmla="*/ 18 h 21600"/>
                <a:gd name="T14" fmla="*/ 30 w 21600"/>
                <a:gd name="T15" fmla="*/ 5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53 h 21600"/>
                <a:gd name="T26" fmla="*/ 18433 w 21600"/>
                <a:gd name="T27" fmla="*/ 1844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adFill rotWithShape="1">
              <a:gsLst>
                <a:gs pos="0">
                  <a:schemeClr val="accent2"/>
                </a:gs>
                <a:gs pos="100000">
                  <a:srgbClr val="003366"/>
                </a:gs>
              </a:gsLst>
              <a:path path="rect">
                <a:fillToRect l="50000" t="50000" r="50000" b="50000"/>
              </a:path>
            </a:gradFill>
            <a:ln w="9525" algn="ctr">
              <a:noFill/>
              <a:round/>
              <a:headEnd/>
              <a:tailEnd/>
            </a:ln>
          </p:spPr>
          <p:txBody>
            <a:bodyPr wrap="none" anchor="ctr"/>
            <a:lstStyle/>
            <a:p>
              <a:pPr eaLnBrk="1" hangingPunct="1"/>
              <a:endParaRPr lang="de-DE">
                <a:latin typeface="Arial" charset="0"/>
              </a:endParaRPr>
            </a:p>
          </p:txBody>
        </p:sp>
      </p:grpSp>
      <p:sp>
        <p:nvSpPr>
          <p:cNvPr id="8" name="Title 7"/>
          <p:cNvSpPr>
            <a:spLocks noGrp="1"/>
          </p:cNvSpPr>
          <p:nvPr>
            <p:ph type="ctrTitle"/>
          </p:nvPr>
        </p:nvSpPr>
        <p:spPr/>
        <p:txBody>
          <a:bodyPr/>
          <a:lstStyle/>
          <a:p>
            <a:endParaRPr lang="id-ID"/>
          </a:p>
        </p:txBody>
      </p:sp>
      <p:sp>
        <p:nvSpPr>
          <p:cNvPr id="9" name="Subtitle 8"/>
          <p:cNvSpPr>
            <a:spLocks noGrp="1"/>
          </p:cNvSpPr>
          <p:nvPr>
            <p:ph type="subTitle" idx="1"/>
          </p:nvPr>
        </p:nvSpPr>
        <p:spPr/>
        <p:txBody>
          <a:bodyPr/>
          <a:lstStyle/>
          <a:p>
            <a:endParaRPr lang="id-ID"/>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4"/>
          <p:cNvSpPr txBox="1">
            <a:spLocks noChangeArrowheads="1"/>
          </p:cNvSpPr>
          <p:nvPr/>
        </p:nvSpPr>
        <p:spPr bwMode="auto">
          <a:xfrm>
            <a:off x="152400" y="1905000"/>
            <a:ext cx="8991600" cy="4473575"/>
          </a:xfrm>
          <a:prstGeom prst="rect">
            <a:avLst/>
          </a:prstGeom>
          <a:noFill/>
          <a:ln w="9525">
            <a:noFill/>
            <a:miter lim="800000"/>
            <a:headEnd/>
            <a:tailEnd/>
          </a:ln>
        </p:spPr>
        <p:txBody>
          <a:bodyPr>
            <a:spAutoFit/>
          </a:bodyPr>
          <a:lstStyle/>
          <a:p>
            <a:pPr algn="just" eaLnBrk="1" hangingPunct="1"/>
            <a:r>
              <a:rPr lang="en-US" sz="2400">
                <a:solidFill>
                  <a:srgbClr val="0000CC"/>
                </a:solidFill>
                <a:latin typeface="Tahoma" pitchFamily="34" charset="0"/>
              </a:rPr>
              <a:t>Tahap 5.</a:t>
            </a:r>
            <a:r>
              <a:rPr lang="en-US" sz="2400">
                <a:latin typeface="Tahoma" pitchFamily="34" charset="0"/>
              </a:rPr>
              <a:t> </a:t>
            </a:r>
          </a:p>
          <a:p>
            <a:pPr algn="just" eaLnBrk="1" hangingPunct="1"/>
            <a:r>
              <a:rPr lang="en-US" sz="2400">
                <a:solidFill>
                  <a:srgbClr val="FF0000"/>
                </a:solidFill>
                <a:latin typeface="Tahoma" pitchFamily="34" charset="0"/>
              </a:rPr>
              <a:t>Identifikasi Fungsi dan Manfaat SDAL</a:t>
            </a:r>
            <a:r>
              <a:rPr lang="en-US" sz="2400">
                <a:solidFill>
                  <a:srgbClr val="003300"/>
                </a:solidFill>
                <a:latin typeface="Tahoma" pitchFamily="34" charset="0"/>
              </a:rPr>
              <a:t>, setelah jenis dan sebaran SDAL diketahui, identifikasi fungsi dan manfaat dari masing-masing SDAL. Pisahkan antara manfaat ekstraktif dan non ekstraktif. Perlu dibuat matrik untuk memudahkan penilaian.</a:t>
            </a:r>
          </a:p>
          <a:p>
            <a:pPr algn="just" eaLnBrk="1" hangingPunct="1"/>
            <a:endParaRPr lang="en-US" sz="2400">
              <a:solidFill>
                <a:srgbClr val="003300"/>
              </a:solidFill>
              <a:latin typeface="Tahoma" pitchFamily="34" charset="0"/>
            </a:endParaRPr>
          </a:p>
          <a:p>
            <a:r>
              <a:rPr lang="en-US" sz="2400">
                <a:solidFill>
                  <a:srgbClr val="0000CC"/>
                </a:solidFill>
                <a:latin typeface="Tahoma" pitchFamily="34" charset="0"/>
              </a:rPr>
              <a:t>Tahap 6.</a:t>
            </a:r>
            <a:r>
              <a:rPr lang="en-US" sz="2400">
                <a:latin typeface="Tahoma" pitchFamily="34" charset="0"/>
              </a:rPr>
              <a:t> </a:t>
            </a:r>
          </a:p>
          <a:p>
            <a:pPr algn="just"/>
            <a:r>
              <a:rPr lang="en-US" sz="2400">
                <a:solidFill>
                  <a:srgbClr val="FF0000"/>
                </a:solidFill>
                <a:latin typeface="Tahoma" pitchFamily="34" charset="0"/>
              </a:rPr>
              <a:t>Penentuan Metoda Valuasi</a:t>
            </a:r>
            <a:r>
              <a:rPr lang="en-US" sz="2400">
                <a:solidFill>
                  <a:srgbClr val="003300"/>
                </a:solidFill>
                <a:latin typeface="Tahoma" pitchFamily="34" charset="0"/>
              </a:rPr>
              <a:t>, setelah fungsi dan manfaat SDAL teridentifikasi, kemudian tentukan teknik yang paling sesuai digunakan untuk menilai fungsi/manfaat tsb.  Matrisk yang dibuat pada tahap 5 bisa ditambahkan kolom untuk menuliskan teknik valuasi yang paling sesuai</a:t>
            </a:r>
          </a:p>
        </p:txBody>
      </p:sp>
      <p:sp>
        <p:nvSpPr>
          <p:cNvPr id="18437" name="Rectangle 5"/>
          <p:cNvSpPr>
            <a:spLocks noChangeArrowheads="1"/>
          </p:cNvSpPr>
          <p:nvPr/>
        </p:nvSpPr>
        <p:spPr bwMode="auto">
          <a:xfrm>
            <a:off x="457200" y="152400"/>
            <a:ext cx="8399463" cy="701675"/>
          </a:xfrm>
          <a:prstGeom prst="rect">
            <a:avLst/>
          </a:prstGeom>
          <a:noFill/>
          <a:ln w="9525">
            <a:noFill/>
            <a:miter lim="800000"/>
            <a:headEnd/>
            <a:tailEnd/>
          </a:ln>
          <a:effectLst/>
        </p:spPr>
        <p:txBody>
          <a:bodyPr wrap="none">
            <a:spAutoFit/>
          </a:bodyPr>
          <a:lstStyle/>
          <a:p>
            <a:pPr eaLnBrk="1" hangingPunct="1"/>
            <a:r>
              <a:rPr lang="en-US" sz="4000" b="1">
                <a:solidFill>
                  <a:srgbClr val="003300"/>
                </a:solidFill>
                <a:latin typeface="Berlin Sans FB" pitchFamily="34" charset="0"/>
              </a:rPr>
              <a:t>TAHAPAN VALUASI EKONOMI (3)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3"/>
          <p:cNvSpPr txBox="1">
            <a:spLocks noChangeArrowheads="1"/>
          </p:cNvSpPr>
          <p:nvPr/>
        </p:nvSpPr>
        <p:spPr bwMode="auto">
          <a:xfrm>
            <a:off x="0" y="1600200"/>
            <a:ext cx="9144000" cy="4473575"/>
          </a:xfrm>
          <a:prstGeom prst="rect">
            <a:avLst/>
          </a:prstGeom>
          <a:noFill/>
          <a:ln w="9525">
            <a:noFill/>
            <a:miter lim="800000"/>
            <a:headEnd/>
            <a:tailEnd/>
          </a:ln>
        </p:spPr>
        <p:txBody>
          <a:bodyPr>
            <a:spAutoFit/>
          </a:bodyPr>
          <a:lstStyle/>
          <a:p>
            <a:pPr algn="just" eaLnBrk="1" hangingPunct="1"/>
            <a:r>
              <a:rPr lang="en-US" sz="2400">
                <a:solidFill>
                  <a:srgbClr val="0000CC"/>
                </a:solidFill>
                <a:latin typeface="Tahoma" pitchFamily="34" charset="0"/>
              </a:rPr>
              <a:t>Tahap 7.</a:t>
            </a:r>
            <a:r>
              <a:rPr lang="en-US" sz="2400">
                <a:latin typeface="Tahoma" pitchFamily="34" charset="0"/>
              </a:rPr>
              <a:t> </a:t>
            </a:r>
          </a:p>
          <a:p>
            <a:pPr algn="just" eaLnBrk="1" hangingPunct="1"/>
            <a:r>
              <a:rPr lang="en-US" sz="2400">
                <a:solidFill>
                  <a:srgbClr val="FF0000"/>
                </a:solidFill>
                <a:latin typeface="Tahoma" pitchFamily="34" charset="0"/>
              </a:rPr>
              <a:t>Kuantifikasi Data</a:t>
            </a:r>
            <a:r>
              <a:rPr lang="en-US" sz="2400">
                <a:solidFill>
                  <a:srgbClr val="003300"/>
                </a:solidFill>
                <a:latin typeface="Tahoma" pitchFamily="34" charset="0"/>
              </a:rPr>
              <a:t>, pendekatan nilai pasar masih merupakan teknik valuasi yang paling mudah, namun membutuhkan data kuantitatif masing-masing fungsi SDAL yang akan dinilai (meliputi luasan, penambahan/ pengurangan produktifitas dll). Kuantifikasi dapat dilakukan dengan menggunakan berbagai pendekatan. Untuk memvaluasi fungsi SDAL yang non ekstraktif juga perlu data kuantitatif yang sesuai dengan teknik valuasi yang digunakan.</a:t>
            </a:r>
          </a:p>
          <a:p>
            <a:pPr algn="just" eaLnBrk="1" hangingPunct="1"/>
            <a:endParaRPr lang="en-US" sz="2400">
              <a:solidFill>
                <a:srgbClr val="003300"/>
              </a:solidFill>
              <a:latin typeface="Tahoma" pitchFamily="34" charset="0"/>
            </a:endParaRPr>
          </a:p>
          <a:p>
            <a:pPr algn="just"/>
            <a:r>
              <a:rPr lang="en-US" sz="2400">
                <a:solidFill>
                  <a:srgbClr val="0000CC"/>
                </a:solidFill>
                <a:latin typeface="Tahoma" pitchFamily="34" charset="0"/>
              </a:rPr>
              <a:t>Tahap 8.</a:t>
            </a:r>
            <a:r>
              <a:rPr lang="en-US" sz="2400">
                <a:latin typeface="Tahoma" pitchFamily="34" charset="0"/>
              </a:rPr>
              <a:t> </a:t>
            </a:r>
          </a:p>
          <a:p>
            <a:pPr algn="just"/>
            <a:r>
              <a:rPr lang="en-US" sz="2400">
                <a:solidFill>
                  <a:srgbClr val="FF0000"/>
                </a:solidFill>
                <a:latin typeface="Tahoma" pitchFamily="34" charset="0"/>
              </a:rPr>
              <a:t>Valuasi Fungsi/manfaat SDAL</a:t>
            </a:r>
            <a:r>
              <a:rPr lang="en-US" sz="2400">
                <a:solidFill>
                  <a:srgbClr val="003300"/>
                </a:solidFill>
                <a:latin typeface="Tahoma" pitchFamily="34" charset="0"/>
              </a:rPr>
              <a:t>, dimana valuasi ekonomi didapat dengan cara mengalikan data kuantitatif dengan nilai moneter.</a:t>
            </a:r>
          </a:p>
        </p:txBody>
      </p:sp>
      <p:sp>
        <p:nvSpPr>
          <p:cNvPr id="19460" name="Rectangle 4"/>
          <p:cNvSpPr>
            <a:spLocks noChangeArrowheads="1"/>
          </p:cNvSpPr>
          <p:nvPr/>
        </p:nvSpPr>
        <p:spPr bwMode="auto">
          <a:xfrm>
            <a:off x="457200" y="152400"/>
            <a:ext cx="8450263" cy="701675"/>
          </a:xfrm>
          <a:prstGeom prst="rect">
            <a:avLst/>
          </a:prstGeom>
          <a:noFill/>
          <a:ln w="9525">
            <a:noFill/>
            <a:miter lim="800000"/>
            <a:headEnd/>
            <a:tailEnd/>
          </a:ln>
          <a:effectLst/>
        </p:spPr>
        <p:txBody>
          <a:bodyPr wrap="none">
            <a:spAutoFit/>
          </a:bodyPr>
          <a:lstStyle/>
          <a:p>
            <a:r>
              <a:rPr lang="en-US" sz="4000" b="1">
                <a:solidFill>
                  <a:srgbClr val="003300"/>
                </a:solidFill>
                <a:latin typeface="Berlin Sans FB" pitchFamily="34" charset="0"/>
              </a:rPr>
              <a:t>TAHAPAN VALUASI EKONOMI (4)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0" y="1371600"/>
            <a:ext cx="18288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Nilai</a:t>
            </a:r>
            <a:r>
              <a:rPr lang="en-US" sz="1200" dirty="0"/>
              <a:t> </a:t>
            </a:r>
            <a:r>
              <a:rPr lang="en-US" sz="1200" dirty="0" err="1"/>
              <a:t>SDAdan</a:t>
            </a:r>
            <a:r>
              <a:rPr lang="en-US" sz="1200" dirty="0"/>
              <a:t> </a:t>
            </a:r>
            <a:r>
              <a:rPr lang="en-US" sz="1200" dirty="0" err="1"/>
              <a:t>Jasa</a:t>
            </a:r>
            <a:r>
              <a:rPr lang="en-US" sz="1200" dirty="0"/>
              <a:t> L</a:t>
            </a:r>
          </a:p>
        </p:txBody>
      </p:sp>
      <p:sp>
        <p:nvSpPr>
          <p:cNvPr id="7" name="TextBox 6"/>
          <p:cNvSpPr txBox="1"/>
          <p:nvPr/>
        </p:nvSpPr>
        <p:spPr>
          <a:xfrm>
            <a:off x="914400" y="1981200"/>
            <a:ext cx="16002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Nilai</a:t>
            </a:r>
            <a:r>
              <a:rPr lang="en-US" sz="1200" dirty="0"/>
              <a:t> </a:t>
            </a:r>
            <a:r>
              <a:rPr lang="en-US" sz="1200" dirty="0" err="1"/>
              <a:t>Guna</a:t>
            </a:r>
            <a:endParaRPr lang="en-US" sz="1200" dirty="0"/>
          </a:p>
        </p:txBody>
      </p:sp>
      <p:sp>
        <p:nvSpPr>
          <p:cNvPr id="8" name="TextBox 7"/>
          <p:cNvSpPr txBox="1"/>
          <p:nvPr/>
        </p:nvSpPr>
        <p:spPr>
          <a:xfrm>
            <a:off x="6324600" y="1981200"/>
            <a:ext cx="15240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Nilai</a:t>
            </a:r>
            <a:r>
              <a:rPr lang="en-US" sz="1200" dirty="0"/>
              <a:t> Non </a:t>
            </a:r>
            <a:r>
              <a:rPr lang="en-US" sz="1200" dirty="0" err="1"/>
              <a:t>Guna</a:t>
            </a:r>
            <a:endParaRPr lang="en-US" sz="1200" dirty="0"/>
          </a:p>
        </p:txBody>
      </p:sp>
      <p:sp>
        <p:nvSpPr>
          <p:cNvPr id="9" name="TextBox 8"/>
          <p:cNvSpPr txBox="1"/>
          <p:nvPr/>
        </p:nvSpPr>
        <p:spPr>
          <a:xfrm>
            <a:off x="381000" y="2743200"/>
            <a:ext cx="11430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Guna</a:t>
            </a:r>
            <a:r>
              <a:rPr lang="en-US" sz="1200" dirty="0"/>
              <a:t> </a:t>
            </a:r>
            <a:r>
              <a:rPr lang="en-US" sz="1200" dirty="0" err="1"/>
              <a:t>Langsung</a:t>
            </a:r>
            <a:endParaRPr lang="en-US" sz="1200" dirty="0"/>
          </a:p>
        </p:txBody>
      </p:sp>
      <p:sp>
        <p:nvSpPr>
          <p:cNvPr id="10" name="TextBox 9"/>
          <p:cNvSpPr txBox="1"/>
          <p:nvPr/>
        </p:nvSpPr>
        <p:spPr>
          <a:xfrm>
            <a:off x="1905000" y="27432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Guna</a:t>
            </a:r>
            <a:r>
              <a:rPr lang="en-US" sz="1200" dirty="0"/>
              <a:t> </a:t>
            </a:r>
            <a:r>
              <a:rPr lang="en-US" sz="1200" dirty="0" err="1"/>
              <a:t>Tidak</a:t>
            </a:r>
            <a:r>
              <a:rPr lang="en-US" sz="1200" dirty="0"/>
              <a:t> </a:t>
            </a:r>
            <a:r>
              <a:rPr lang="en-US" sz="1200" dirty="0" err="1"/>
              <a:t>Langsung</a:t>
            </a:r>
            <a:endParaRPr lang="en-US" sz="1200" dirty="0"/>
          </a:p>
        </p:txBody>
      </p:sp>
      <p:sp>
        <p:nvSpPr>
          <p:cNvPr id="11" name="TextBox 10"/>
          <p:cNvSpPr txBox="1"/>
          <p:nvPr/>
        </p:nvSpPr>
        <p:spPr>
          <a:xfrm>
            <a:off x="4038600" y="2743200"/>
            <a:ext cx="13716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Nilai</a:t>
            </a:r>
            <a:r>
              <a:rPr lang="en-US" sz="1200" dirty="0"/>
              <a:t> </a:t>
            </a:r>
            <a:r>
              <a:rPr lang="en-US" sz="1200" dirty="0" err="1"/>
              <a:t>Pilihan</a:t>
            </a:r>
            <a:endParaRPr lang="en-US" sz="1200" dirty="0"/>
          </a:p>
        </p:txBody>
      </p:sp>
      <p:sp>
        <p:nvSpPr>
          <p:cNvPr id="12" name="TextBox 11"/>
          <p:cNvSpPr txBox="1"/>
          <p:nvPr/>
        </p:nvSpPr>
        <p:spPr>
          <a:xfrm>
            <a:off x="5791200" y="2743200"/>
            <a:ext cx="14478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eaLnBrk="1" fontAlgn="auto" hangingPunct="1">
              <a:spcBef>
                <a:spcPts val="0"/>
              </a:spcBef>
              <a:spcAft>
                <a:spcPts val="0"/>
              </a:spcAft>
              <a:defRPr/>
            </a:pPr>
            <a:r>
              <a:rPr lang="en-US" sz="1200" dirty="0" err="1"/>
              <a:t>Nilai</a:t>
            </a:r>
            <a:r>
              <a:rPr lang="en-US" sz="1200" dirty="0"/>
              <a:t> </a:t>
            </a:r>
            <a:r>
              <a:rPr lang="en-US" sz="1200" dirty="0" err="1"/>
              <a:t>Warisan</a:t>
            </a:r>
            <a:endParaRPr lang="en-US" sz="1200" dirty="0"/>
          </a:p>
        </p:txBody>
      </p:sp>
      <p:sp>
        <p:nvSpPr>
          <p:cNvPr id="13" name="TextBox 12"/>
          <p:cNvSpPr txBox="1"/>
          <p:nvPr/>
        </p:nvSpPr>
        <p:spPr>
          <a:xfrm>
            <a:off x="7620000" y="2743200"/>
            <a:ext cx="1295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Nilai</a:t>
            </a:r>
            <a:r>
              <a:rPr lang="en-US" sz="1200" dirty="0"/>
              <a:t> </a:t>
            </a:r>
            <a:r>
              <a:rPr lang="en-US" sz="1200" dirty="0" err="1"/>
              <a:t>Keberadaan</a:t>
            </a:r>
            <a:endParaRPr lang="en-US" sz="1200" dirty="0"/>
          </a:p>
        </p:txBody>
      </p:sp>
      <p:sp>
        <p:nvSpPr>
          <p:cNvPr id="17" name="TextBox 16"/>
          <p:cNvSpPr txBox="1"/>
          <p:nvPr/>
        </p:nvSpPr>
        <p:spPr>
          <a:xfrm>
            <a:off x="304800" y="3429000"/>
            <a:ext cx="11430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eaLnBrk="1" fontAlgn="auto" hangingPunct="1">
              <a:spcBef>
                <a:spcPts val="0"/>
              </a:spcBef>
              <a:spcAft>
                <a:spcPts val="0"/>
              </a:spcAft>
              <a:defRPr/>
            </a:pPr>
            <a:r>
              <a:rPr lang="en-US" sz="1200" dirty="0" err="1"/>
              <a:t>Produktifitas</a:t>
            </a:r>
            <a:endParaRPr lang="en-US" sz="1200" dirty="0"/>
          </a:p>
        </p:txBody>
      </p:sp>
      <p:sp>
        <p:nvSpPr>
          <p:cNvPr id="18" name="TextBox 17"/>
          <p:cNvSpPr txBox="1"/>
          <p:nvPr/>
        </p:nvSpPr>
        <p:spPr>
          <a:xfrm>
            <a:off x="1905000" y="34290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eaLnBrk="1" fontAlgn="auto" hangingPunct="1">
              <a:spcBef>
                <a:spcPts val="0"/>
              </a:spcBef>
              <a:spcAft>
                <a:spcPts val="0"/>
              </a:spcAft>
              <a:defRPr/>
            </a:pPr>
            <a:r>
              <a:rPr lang="en-US" sz="1200" dirty="0" err="1"/>
              <a:t>Biaya</a:t>
            </a:r>
            <a:r>
              <a:rPr lang="en-US" sz="1200" dirty="0"/>
              <a:t> </a:t>
            </a:r>
            <a:r>
              <a:rPr lang="en-US" sz="1200" dirty="0" err="1"/>
              <a:t>pengendalian</a:t>
            </a:r>
            <a:endParaRPr lang="en-US" sz="1200" dirty="0"/>
          </a:p>
        </p:txBody>
      </p:sp>
      <p:sp>
        <p:nvSpPr>
          <p:cNvPr id="19" name="TextBox 18"/>
          <p:cNvSpPr txBox="1"/>
          <p:nvPr/>
        </p:nvSpPr>
        <p:spPr>
          <a:xfrm>
            <a:off x="1905000" y="38862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eaLnBrk="1" fontAlgn="auto" hangingPunct="1">
              <a:spcBef>
                <a:spcPts val="0"/>
              </a:spcBef>
              <a:spcAft>
                <a:spcPts val="0"/>
              </a:spcAft>
              <a:defRPr/>
            </a:pPr>
            <a:r>
              <a:rPr lang="en-US" sz="1200" dirty="0" err="1"/>
              <a:t>Harga</a:t>
            </a:r>
            <a:r>
              <a:rPr lang="en-US" sz="1200" dirty="0"/>
              <a:t> </a:t>
            </a:r>
            <a:r>
              <a:rPr lang="en-US" sz="1200" dirty="0" err="1"/>
              <a:t>Barang</a:t>
            </a:r>
            <a:r>
              <a:rPr lang="en-US" sz="1200" dirty="0"/>
              <a:t> </a:t>
            </a:r>
            <a:r>
              <a:rPr lang="en-US" sz="1200" dirty="0" err="1"/>
              <a:t>Subsritusi</a:t>
            </a:r>
            <a:endParaRPr lang="en-US" sz="1200" dirty="0"/>
          </a:p>
        </p:txBody>
      </p:sp>
      <p:sp>
        <p:nvSpPr>
          <p:cNvPr id="20" name="TextBox 19"/>
          <p:cNvSpPr txBox="1"/>
          <p:nvPr/>
        </p:nvSpPr>
        <p:spPr>
          <a:xfrm>
            <a:off x="1905000" y="43434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eaLnBrk="1" fontAlgn="auto" hangingPunct="1">
              <a:spcBef>
                <a:spcPts val="0"/>
              </a:spcBef>
              <a:spcAft>
                <a:spcPts val="0"/>
              </a:spcAft>
              <a:defRPr/>
            </a:pPr>
            <a:r>
              <a:rPr lang="en-US" sz="1200" dirty="0" err="1"/>
              <a:t>Harga</a:t>
            </a:r>
            <a:r>
              <a:rPr lang="en-US" sz="1200" dirty="0"/>
              <a:t> </a:t>
            </a:r>
            <a:r>
              <a:rPr lang="en-US" sz="1200" dirty="0" err="1"/>
              <a:t>Kesenangan</a:t>
            </a:r>
            <a:endParaRPr lang="en-US" sz="1200" dirty="0"/>
          </a:p>
        </p:txBody>
      </p:sp>
      <p:sp>
        <p:nvSpPr>
          <p:cNvPr id="21" name="TextBox 20"/>
          <p:cNvSpPr txBox="1"/>
          <p:nvPr/>
        </p:nvSpPr>
        <p:spPr>
          <a:xfrm>
            <a:off x="1905000" y="48006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eaLnBrk="1" fontAlgn="auto" hangingPunct="1">
              <a:spcBef>
                <a:spcPts val="0"/>
              </a:spcBef>
              <a:spcAft>
                <a:spcPts val="0"/>
              </a:spcAft>
              <a:defRPr/>
            </a:pPr>
            <a:r>
              <a:rPr lang="en-US" sz="1200" dirty="0" err="1"/>
              <a:t>Biaya</a:t>
            </a:r>
            <a:r>
              <a:rPr lang="en-US" sz="1200" dirty="0"/>
              <a:t> </a:t>
            </a:r>
            <a:r>
              <a:rPr lang="en-US" sz="1200" dirty="0" err="1"/>
              <a:t>perjalanan</a:t>
            </a:r>
            <a:endParaRPr lang="en-US" sz="1200" dirty="0"/>
          </a:p>
        </p:txBody>
      </p:sp>
      <p:sp>
        <p:nvSpPr>
          <p:cNvPr id="22" name="TextBox 21"/>
          <p:cNvSpPr txBox="1"/>
          <p:nvPr/>
        </p:nvSpPr>
        <p:spPr>
          <a:xfrm>
            <a:off x="1905000" y="52578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eaLnBrk="1" fontAlgn="auto" hangingPunct="1">
              <a:spcBef>
                <a:spcPts val="0"/>
              </a:spcBef>
              <a:spcAft>
                <a:spcPts val="0"/>
              </a:spcAft>
              <a:defRPr/>
            </a:pPr>
            <a:r>
              <a:rPr lang="en-US" sz="1200" dirty="0" err="1"/>
              <a:t>Biaya</a:t>
            </a:r>
            <a:r>
              <a:rPr lang="en-US" sz="1200" dirty="0"/>
              <a:t> </a:t>
            </a:r>
            <a:r>
              <a:rPr lang="en-US" sz="1200" dirty="0" err="1"/>
              <a:t>Kesehatan</a:t>
            </a:r>
            <a:endParaRPr lang="en-US" sz="1200" dirty="0"/>
          </a:p>
        </p:txBody>
      </p:sp>
      <p:sp>
        <p:nvSpPr>
          <p:cNvPr id="23" name="TextBox 22"/>
          <p:cNvSpPr txBox="1"/>
          <p:nvPr/>
        </p:nvSpPr>
        <p:spPr>
          <a:xfrm>
            <a:off x="1905000" y="5715000"/>
            <a:ext cx="1676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just" eaLnBrk="1" fontAlgn="auto" hangingPunct="1">
              <a:spcBef>
                <a:spcPts val="0"/>
              </a:spcBef>
              <a:spcAft>
                <a:spcPts val="0"/>
              </a:spcAft>
              <a:defRPr/>
            </a:pPr>
            <a:r>
              <a:rPr lang="en-US" sz="1200" dirty="0"/>
              <a:t>Benefit transfer</a:t>
            </a:r>
          </a:p>
        </p:txBody>
      </p:sp>
      <p:sp>
        <p:nvSpPr>
          <p:cNvPr id="24" name="TextBox 23"/>
          <p:cNvSpPr txBox="1"/>
          <p:nvPr/>
        </p:nvSpPr>
        <p:spPr>
          <a:xfrm>
            <a:off x="4038600" y="3429000"/>
            <a:ext cx="13716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Biaya</a:t>
            </a:r>
            <a:r>
              <a:rPr lang="en-US" sz="1200" dirty="0"/>
              <a:t> </a:t>
            </a:r>
            <a:r>
              <a:rPr lang="en-US" sz="1200" dirty="0" err="1"/>
              <a:t>Kesempatan</a:t>
            </a:r>
            <a:endParaRPr lang="en-US" sz="1200" dirty="0"/>
          </a:p>
        </p:txBody>
      </p:sp>
      <p:sp>
        <p:nvSpPr>
          <p:cNvPr id="25" name="TextBox 24"/>
          <p:cNvSpPr txBox="1"/>
          <p:nvPr/>
        </p:nvSpPr>
        <p:spPr>
          <a:xfrm>
            <a:off x="5715000" y="3429000"/>
            <a:ext cx="14478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Biaya</a:t>
            </a:r>
            <a:r>
              <a:rPr lang="en-US" sz="1200" dirty="0"/>
              <a:t> </a:t>
            </a:r>
            <a:r>
              <a:rPr lang="en-US" sz="1200" dirty="0" err="1"/>
              <a:t>Kontingensi</a:t>
            </a:r>
            <a:endParaRPr lang="en-US" sz="1200" dirty="0"/>
          </a:p>
        </p:txBody>
      </p:sp>
      <p:sp>
        <p:nvSpPr>
          <p:cNvPr id="26" name="TextBox 25"/>
          <p:cNvSpPr txBox="1"/>
          <p:nvPr/>
        </p:nvSpPr>
        <p:spPr>
          <a:xfrm>
            <a:off x="5715000" y="3886200"/>
            <a:ext cx="14478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Biaya</a:t>
            </a:r>
            <a:r>
              <a:rPr lang="en-US" sz="1200" dirty="0"/>
              <a:t> </a:t>
            </a:r>
            <a:r>
              <a:rPr lang="en-US" sz="1200" dirty="0" err="1"/>
              <a:t>Pengendalian</a:t>
            </a:r>
            <a:endParaRPr lang="en-US" sz="1200" dirty="0"/>
          </a:p>
        </p:txBody>
      </p:sp>
      <p:sp>
        <p:nvSpPr>
          <p:cNvPr id="27" name="TextBox 26"/>
          <p:cNvSpPr txBox="1"/>
          <p:nvPr/>
        </p:nvSpPr>
        <p:spPr>
          <a:xfrm>
            <a:off x="7620000" y="3429000"/>
            <a:ext cx="1295400" cy="2841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Biaya</a:t>
            </a:r>
            <a:r>
              <a:rPr lang="en-US" sz="1200" dirty="0"/>
              <a:t> </a:t>
            </a:r>
            <a:r>
              <a:rPr lang="en-US" sz="1200" dirty="0" err="1"/>
              <a:t>Kontingensi</a:t>
            </a:r>
            <a:endParaRPr lang="en-US" sz="1200" dirty="0"/>
          </a:p>
        </p:txBody>
      </p:sp>
      <p:cxnSp>
        <p:nvCxnSpPr>
          <p:cNvPr id="32" name="Straight Connector 31"/>
          <p:cNvCxnSpPr/>
          <p:nvPr/>
        </p:nvCxnSpPr>
        <p:spPr>
          <a:xfrm rot="10800000">
            <a:off x="1828800" y="1600200"/>
            <a:ext cx="1905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638800" y="1600200"/>
            <a:ext cx="1447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1639888" y="1789112"/>
            <a:ext cx="3810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6896100" y="17907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38200" y="2590800"/>
            <a:ext cx="746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8" idx="2"/>
          </p:cNvCxnSpPr>
          <p:nvPr/>
        </p:nvCxnSpPr>
        <p:spPr>
          <a:xfrm rot="5400000">
            <a:off x="6929438" y="2443162"/>
            <a:ext cx="3175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1677988" y="2436812"/>
            <a:ext cx="3048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8231188" y="2665412"/>
            <a:ext cx="152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763588" y="2665412"/>
            <a:ext cx="152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5400000">
            <a:off x="2743200" y="2667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9788" y="2665412"/>
            <a:ext cx="152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6402388" y="2665412"/>
            <a:ext cx="152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cxnSpLocks noChangeShapeType="1"/>
          </p:cNvCxnSpPr>
          <p:nvPr/>
        </p:nvCxnSpPr>
        <p:spPr bwMode="auto">
          <a:xfrm>
            <a:off x="838200" y="3124200"/>
            <a:ext cx="0" cy="284163"/>
          </a:xfrm>
          <a:prstGeom prst="straightConnector1">
            <a:avLst/>
          </a:prstGeom>
          <a:noFill/>
          <a:ln w="9525" algn="ctr">
            <a:solidFill>
              <a:srgbClr val="4A7EBB"/>
            </a:solidFill>
            <a:round/>
            <a:headEnd/>
            <a:tailEnd type="arrow" w="med" len="med"/>
          </a:ln>
        </p:spPr>
      </p:cxnSp>
      <p:cxnSp>
        <p:nvCxnSpPr>
          <p:cNvPr id="74" name="Straight Connector 73"/>
          <p:cNvCxnSpPr/>
          <p:nvPr/>
        </p:nvCxnSpPr>
        <p:spPr>
          <a:xfrm>
            <a:off x="228600" y="3200400"/>
            <a:ext cx="8686800" cy="158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5400000">
            <a:off x="192087" y="4379913"/>
            <a:ext cx="2970213"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676400" y="2895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1676400" y="35814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a:off x="1676400" y="40386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p:nvPr/>
        </p:nvCxnSpPr>
        <p:spPr>
          <a:xfrm>
            <a:off x="1676400" y="44958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p:nvPr/>
        </p:nvCxnSpPr>
        <p:spPr>
          <a:xfrm>
            <a:off x="1676400" y="49530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1676400" y="54102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a:off x="1676400" y="58674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cxnSpLocks noChangeShapeType="1"/>
            <a:stCxn id="11" idx="2"/>
            <a:endCxn id="24" idx="0"/>
          </p:cNvCxnSpPr>
          <p:nvPr/>
        </p:nvCxnSpPr>
        <p:spPr bwMode="auto">
          <a:xfrm>
            <a:off x="4724400" y="3027363"/>
            <a:ext cx="0" cy="401637"/>
          </a:xfrm>
          <a:prstGeom prst="straightConnector1">
            <a:avLst/>
          </a:prstGeom>
          <a:noFill/>
          <a:ln w="9525" algn="ctr">
            <a:solidFill>
              <a:srgbClr val="4A7EBB"/>
            </a:solidFill>
            <a:round/>
            <a:headEnd/>
            <a:tailEnd type="arrow" w="med" len="med"/>
          </a:ln>
        </p:spPr>
      </p:cxnSp>
      <p:cxnSp>
        <p:nvCxnSpPr>
          <p:cNvPr id="93" name="Straight Connector 92"/>
          <p:cNvCxnSpPr/>
          <p:nvPr/>
        </p:nvCxnSpPr>
        <p:spPr>
          <a:xfrm rot="5400000">
            <a:off x="4992687" y="3465513"/>
            <a:ext cx="1141413"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5562600" y="2895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p:nvPr/>
        </p:nvCxnSpPr>
        <p:spPr>
          <a:xfrm>
            <a:off x="5562600" y="35814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a:off x="5562600" y="40386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a:cxnSpLocks noChangeShapeType="1"/>
            <a:stCxn id="13" idx="2"/>
            <a:endCxn id="27" idx="0"/>
          </p:cNvCxnSpPr>
          <p:nvPr/>
        </p:nvCxnSpPr>
        <p:spPr bwMode="auto">
          <a:xfrm>
            <a:off x="8267700" y="3027363"/>
            <a:ext cx="0" cy="401637"/>
          </a:xfrm>
          <a:prstGeom prst="straightConnector1">
            <a:avLst/>
          </a:prstGeom>
          <a:noFill/>
          <a:ln w="9525" algn="ctr">
            <a:solidFill>
              <a:srgbClr val="4A7EBB"/>
            </a:solidFill>
            <a:round/>
            <a:headEnd/>
            <a:tailEnd type="arrow" w="med" len="med"/>
          </a:ln>
        </p:spPr>
      </p:cxnSp>
      <p:sp>
        <p:nvSpPr>
          <p:cNvPr id="20528" name="TextBox 108"/>
          <p:cNvSpPr txBox="1">
            <a:spLocks noChangeArrowheads="1"/>
          </p:cNvSpPr>
          <p:nvPr/>
        </p:nvSpPr>
        <p:spPr bwMode="auto">
          <a:xfrm>
            <a:off x="2514600" y="6248400"/>
            <a:ext cx="4267200" cy="457200"/>
          </a:xfrm>
          <a:prstGeom prst="rect">
            <a:avLst/>
          </a:prstGeom>
          <a:noFill/>
          <a:ln w="9525">
            <a:noFill/>
            <a:miter lim="800000"/>
            <a:headEnd/>
            <a:tailEnd/>
          </a:ln>
        </p:spPr>
        <p:txBody>
          <a:bodyPr>
            <a:spAutoFit/>
          </a:bodyPr>
          <a:lstStyle/>
          <a:p>
            <a:pPr algn="ctr" eaLnBrk="1" hangingPunct="1"/>
            <a:r>
              <a:rPr lang="en-US" sz="2400">
                <a:solidFill>
                  <a:srgbClr val="003300"/>
                </a:solidFill>
                <a:latin typeface="Tahoma" pitchFamily="34" charset="0"/>
              </a:rPr>
              <a:t>Jenis Valuasi Ekonomi SDAL</a:t>
            </a:r>
          </a:p>
        </p:txBody>
      </p:sp>
      <p:sp>
        <p:nvSpPr>
          <p:cNvPr id="20530" name="TextBox 108"/>
          <p:cNvSpPr txBox="1">
            <a:spLocks noChangeArrowheads="1"/>
          </p:cNvSpPr>
          <p:nvPr/>
        </p:nvSpPr>
        <p:spPr bwMode="auto">
          <a:xfrm>
            <a:off x="0" y="0"/>
            <a:ext cx="9144000" cy="701675"/>
          </a:xfrm>
          <a:prstGeom prst="rect">
            <a:avLst/>
          </a:prstGeom>
          <a:noFill/>
          <a:ln w="9525">
            <a:noFill/>
            <a:miter lim="800000"/>
            <a:headEnd/>
            <a:tailEnd/>
          </a:ln>
        </p:spPr>
        <p:txBody>
          <a:bodyPr>
            <a:spAutoFit/>
          </a:bodyPr>
          <a:lstStyle/>
          <a:p>
            <a:pPr algn="ctr" eaLnBrk="1" hangingPunct="1"/>
            <a:r>
              <a:rPr lang="en-US" sz="4000" b="1">
                <a:solidFill>
                  <a:srgbClr val="003300"/>
                </a:solidFill>
                <a:latin typeface="Berlin Sans FB" pitchFamily="34" charset="0"/>
              </a:rPr>
              <a:t>METODE  VALUASI EKONOMI SDAL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05000" y="381000"/>
            <a:ext cx="1828800" cy="276225"/>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Dampak</a:t>
            </a:r>
            <a:r>
              <a:rPr lang="en-US" sz="1200" dirty="0"/>
              <a:t> </a:t>
            </a:r>
            <a:r>
              <a:rPr lang="en-US" sz="1200" dirty="0" err="1"/>
              <a:t>Lingkungan</a:t>
            </a:r>
            <a:endParaRPr lang="en-US" sz="1200" dirty="0"/>
          </a:p>
        </p:txBody>
      </p:sp>
      <p:sp>
        <p:nvSpPr>
          <p:cNvPr id="50" name="TextBox 49"/>
          <p:cNvSpPr txBox="1"/>
          <p:nvPr/>
        </p:nvSpPr>
        <p:spPr>
          <a:xfrm>
            <a:off x="381000" y="993775"/>
            <a:ext cx="1828800" cy="4619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Perubahan</a:t>
            </a:r>
            <a:r>
              <a:rPr lang="en-US" sz="1200" dirty="0"/>
              <a:t> </a:t>
            </a:r>
            <a:r>
              <a:rPr lang="en-US" sz="1200" dirty="0" err="1"/>
              <a:t>Produksi</a:t>
            </a:r>
            <a:r>
              <a:rPr lang="en-US" sz="1200" dirty="0"/>
              <a:t>  </a:t>
            </a:r>
            <a:r>
              <a:rPr lang="en-US" sz="1200" dirty="0" err="1"/>
              <a:t>dapat</a:t>
            </a:r>
            <a:r>
              <a:rPr lang="en-US" sz="1200" dirty="0"/>
              <a:t> </a:t>
            </a:r>
            <a:r>
              <a:rPr lang="en-US" sz="1200" dirty="0" err="1"/>
              <a:t>terukur</a:t>
            </a:r>
            <a:r>
              <a:rPr lang="en-US" sz="1200" dirty="0"/>
              <a:t>?</a:t>
            </a:r>
          </a:p>
        </p:txBody>
      </p:sp>
      <p:sp>
        <p:nvSpPr>
          <p:cNvPr id="52" name="TextBox 51"/>
          <p:cNvSpPr txBox="1"/>
          <p:nvPr/>
        </p:nvSpPr>
        <p:spPr>
          <a:xfrm>
            <a:off x="381000" y="1800225"/>
            <a:ext cx="685800" cy="27781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Ya</a:t>
            </a:r>
            <a:endParaRPr lang="en-US" sz="1200" dirty="0"/>
          </a:p>
        </p:txBody>
      </p:sp>
      <p:sp>
        <p:nvSpPr>
          <p:cNvPr id="54" name="TextBox 53"/>
          <p:cNvSpPr txBox="1"/>
          <p:nvPr/>
        </p:nvSpPr>
        <p:spPr>
          <a:xfrm>
            <a:off x="1524000" y="1800225"/>
            <a:ext cx="685800" cy="27781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Tidak</a:t>
            </a:r>
            <a:endParaRPr lang="en-US" sz="1200" dirty="0"/>
          </a:p>
        </p:txBody>
      </p:sp>
      <p:sp>
        <p:nvSpPr>
          <p:cNvPr id="56" name="TextBox 55"/>
          <p:cNvSpPr txBox="1"/>
          <p:nvPr/>
        </p:nvSpPr>
        <p:spPr>
          <a:xfrm>
            <a:off x="381000" y="2573338"/>
            <a:ext cx="1828800" cy="461962"/>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Apakah</a:t>
            </a:r>
            <a:r>
              <a:rPr lang="en-US" sz="1200" dirty="0"/>
              <a:t> </a:t>
            </a:r>
            <a:r>
              <a:rPr lang="en-US" sz="1200" dirty="0" err="1"/>
              <a:t>harga</a:t>
            </a:r>
            <a:r>
              <a:rPr lang="en-US" sz="1200" dirty="0"/>
              <a:t> </a:t>
            </a:r>
            <a:r>
              <a:rPr lang="en-US" sz="1200" dirty="0" err="1"/>
              <a:t>pasar</a:t>
            </a:r>
            <a:r>
              <a:rPr lang="en-US" sz="1200" dirty="0"/>
              <a:t> </a:t>
            </a:r>
            <a:r>
              <a:rPr lang="en-US" sz="1200" dirty="0" err="1"/>
              <a:t>tersedia</a:t>
            </a:r>
            <a:endParaRPr lang="en-US" sz="1200" dirty="0"/>
          </a:p>
        </p:txBody>
      </p:sp>
      <p:sp>
        <p:nvSpPr>
          <p:cNvPr id="58" name="TextBox 57"/>
          <p:cNvSpPr txBox="1"/>
          <p:nvPr/>
        </p:nvSpPr>
        <p:spPr>
          <a:xfrm>
            <a:off x="381000" y="3335338"/>
            <a:ext cx="685800" cy="276225"/>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Ya</a:t>
            </a:r>
            <a:endParaRPr lang="en-US" sz="1200" dirty="0"/>
          </a:p>
        </p:txBody>
      </p:sp>
      <p:sp>
        <p:nvSpPr>
          <p:cNvPr id="60" name="TextBox 59"/>
          <p:cNvSpPr txBox="1"/>
          <p:nvPr/>
        </p:nvSpPr>
        <p:spPr>
          <a:xfrm>
            <a:off x="1524000" y="3335338"/>
            <a:ext cx="685800" cy="276225"/>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Tidak</a:t>
            </a:r>
            <a:endParaRPr lang="en-US" sz="1200" dirty="0"/>
          </a:p>
        </p:txBody>
      </p:sp>
      <p:sp>
        <p:nvSpPr>
          <p:cNvPr id="62" name="TextBox 61"/>
          <p:cNvSpPr txBox="1"/>
          <p:nvPr/>
        </p:nvSpPr>
        <p:spPr>
          <a:xfrm>
            <a:off x="152400" y="3975100"/>
            <a:ext cx="1143000" cy="1016000"/>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Gunakan</a:t>
            </a:r>
            <a:r>
              <a:rPr lang="en-US" sz="1200" dirty="0"/>
              <a:t> </a:t>
            </a:r>
            <a:r>
              <a:rPr lang="en-US" sz="1200" dirty="0" err="1"/>
              <a:t>pendekatan</a:t>
            </a:r>
            <a:r>
              <a:rPr lang="en-US" sz="1200" dirty="0"/>
              <a:t> </a:t>
            </a:r>
            <a:r>
              <a:rPr lang="en-US" sz="1200" dirty="0" err="1"/>
              <a:t>perubahan</a:t>
            </a:r>
            <a:r>
              <a:rPr lang="en-US" sz="1200" dirty="0"/>
              <a:t> </a:t>
            </a:r>
            <a:r>
              <a:rPr lang="en-US" sz="1200" dirty="0" err="1"/>
              <a:t>produksi</a:t>
            </a:r>
            <a:r>
              <a:rPr lang="en-US" sz="1200" dirty="0"/>
              <a:t> dg </a:t>
            </a:r>
            <a:r>
              <a:rPr lang="en-US" sz="1200" dirty="0" err="1"/>
              <a:t>harga</a:t>
            </a:r>
            <a:r>
              <a:rPr lang="en-US" sz="1200" dirty="0"/>
              <a:t>  </a:t>
            </a:r>
            <a:r>
              <a:rPr lang="en-US" sz="1200" dirty="0" err="1"/>
              <a:t>pasar</a:t>
            </a:r>
            <a:endParaRPr lang="en-US" sz="1200" dirty="0"/>
          </a:p>
        </p:txBody>
      </p:sp>
      <p:sp>
        <p:nvSpPr>
          <p:cNvPr id="64" name="TextBox 63"/>
          <p:cNvSpPr txBox="1"/>
          <p:nvPr/>
        </p:nvSpPr>
        <p:spPr>
          <a:xfrm>
            <a:off x="1447800" y="3946525"/>
            <a:ext cx="1143000" cy="1570038"/>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Gunakan</a:t>
            </a:r>
            <a:r>
              <a:rPr lang="en-US" sz="1200" dirty="0"/>
              <a:t> </a:t>
            </a:r>
            <a:r>
              <a:rPr lang="en-US" sz="1200" dirty="0" err="1"/>
              <a:t>pendekatan</a:t>
            </a:r>
            <a:r>
              <a:rPr lang="en-US" sz="1200" dirty="0"/>
              <a:t> </a:t>
            </a:r>
            <a:r>
              <a:rPr lang="en-US" sz="1200" dirty="0" err="1"/>
              <a:t>pasar</a:t>
            </a:r>
            <a:r>
              <a:rPr lang="en-US" sz="1200" dirty="0"/>
              <a:t> </a:t>
            </a:r>
            <a:r>
              <a:rPr lang="en-US" sz="1200" dirty="0" err="1"/>
              <a:t>pengganti</a:t>
            </a:r>
            <a:r>
              <a:rPr lang="en-US" sz="1200" dirty="0"/>
              <a:t>, </a:t>
            </a:r>
            <a:r>
              <a:rPr lang="en-US" sz="1200" dirty="0" err="1"/>
              <a:t>aplikasi</a:t>
            </a:r>
            <a:r>
              <a:rPr lang="en-US" sz="1200" dirty="0"/>
              <a:t> </a:t>
            </a:r>
            <a:r>
              <a:rPr lang="en-US" sz="1200" dirty="0" err="1"/>
              <a:t>harga</a:t>
            </a:r>
            <a:r>
              <a:rPr lang="en-US" sz="1200" dirty="0"/>
              <a:t> </a:t>
            </a:r>
            <a:r>
              <a:rPr lang="en-US" sz="1200" dirty="0" err="1"/>
              <a:t>bayangan</a:t>
            </a:r>
            <a:r>
              <a:rPr lang="en-US" sz="1200" dirty="0"/>
              <a:t> </a:t>
            </a:r>
            <a:r>
              <a:rPr lang="en-US" sz="1200" dirty="0" err="1"/>
              <a:t>untuk</a:t>
            </a:r>
            <a:r>
              <a:rPr lang="en-US" sz="1200" dirty="0"/>
              <a:t> </a:t>
            </a:r>
            <a:r>
              <a:rPr lang="en-US" sz="1200" dirty="0" err="1"/>
              <a:t>perubahan</a:t>
            </a:r>
            <a:endParaRPr lang="en-US" sz="1200" dirty="0"/>
          </a:p>
        </p:txBody>
      </p:sp>
      <p:sp>
        <p:nvSpPr>
          <p:cNvPr id="65" name="TextBox 64"/>
          <p:cNvSpPr txBox="1"/>
          <p:nvPr/>
        </p:nvSpPr>
        <p:spPr>
          <a:xfrm>
            <a:off x="3200400" y="993775"/>
            <a:ext cx="2362200" cy="276225"/>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Perubahan</a:t>
            </a:r>
            <a:r>
              <a:rPr lang="en-US" sz="1200" dirty="0"/>
              <a:t> </a:t>
            </a:r>
            <a:r>
              <a:rPr lang="en-US" sz="1200" dirty="0" err="1"/>
              <a:t>Kualitas</a:t>
            </a:r>
            <a:r>
              <a:rPr lang="en-US" sz="1200" dirty="0"/>
              <a:t> </a:t>
            </a:r>
            <a:r>
              <a:rPr lang="en-US" sz="1200" dirty="0" err="1"/>
              <a:t>Lingkungan</a:t>
            </a:r>
            <a:endParaRPr lang="en-US" sz="1200" dirty="0"/>
          </a:p>
        </p:txBody>
      </p:sp>
      <p:sp>
        <p:nvSpPr>
          <p:cNvPr id="66" name="TextBox 65"/>
          <p:cNvSpPr txBox="1"/>
          <p:nvPr/>
        </p:nvSpPr>
        <p:spPr>
          <a:xfrm>
            <a:off x="2895600" y="1724025"/>
            <a:ext cx="990600" cy="27781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a:t>Habitat</a:t>
            </a:r>
          </a:p>
        </p:txBody>
      </p:sp>
      <p:sp>
        <p:nvSpPr>
          <p:cNvPr id="67" name="TextBox 66"/>
          <p:cNvSpPr txBox="1"/>
          <p:nvPr/>
        </p:nvSpPr>
        <p:spPr>
          <a:xfrm>
            <a:off x="2895600" y="2532063"/>
            <a:ext cx="990600" cy="646112"/>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Pendekatan</a:t>
            </a:r>
            <a:r>
              <a:rPr lang="en-US" sz="1200" dirty="0"/>
              <a:t> </a:t>
            </a:r>
            <a:r>
              <a:rPr lang="en-US" sz="1200" dirty="0" err="1"/>
              <a:t>Biaya</a:t>
            </a:r>
            <a:r>
              <a:rPr lang="en-US" sz="1200" dirty="0"/>
              <a:t> </a:t>
            </a:r>
            <a:r>
              <a:rPr lang="en-US" sz="1200" dirty="0" err="1"/>
              <a:t>Kesempatan</a:t>
            </a:r>
            <a:endParaRPr lang="en-US" sz="1200" dirty="0"/>
          </a:p>
        </p:txBody>
      </p:sp>
      <p:sp>
        <p:nvSpPr>
          <p:cNvPr id="69" name="TextBox 68"/>
          <p:cNvSpPr txBox="1"/>
          <p:nvPr/>
        </p:nvSpPr>
        <p:spPr>
          <a:xfrm>
            <a:off x="2895600" y="3495675"/>
            <a:ext cx="990600" cy="64611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Pendekatan</a:t>
            </a:r>
            <a:r>
              <a:rPr lang="en-US" sz="1200" dirty="0"/>
              <a:t> </a:t>
            </a:r>
            <a:r>
              <a:rPr lang="en-US" sz="1200" dirty="0" err="1"/>
              <a:t>Biaya</a:t>
            </a:r>
            <a:r>
              <a:rPr lang="en-US" sz="1200" dirty="0"/>
              <a:t> </a:t>
            </a:r>
            <a:r>
              <a:rPr lang="en-US" sz="1200" dirty="0" err="1"/>
              <a:t>Pengganti</a:t>
            </a:r>
            <a:endParaRPr lang="en-US" sz="1200" dirty="0"/>
          </a:p>
        </p:txBody>
      </p:sp>
      <p:sp>
        <p:nvSpPr>
          <p:cNvPr id="70" name="TextBox 69"/>
          <p:cNvSpPr txBox="1"/>
          <p:nvPr/>
        </p:nvSpPr>
        <p:spPr>
          <a:xfrm>
            <a:off x="2895600" y="4449763"/>
            <a:ext cx="990600" cy="460375"/>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Pendekatan</a:t>
            </a:r>
            <a:r>
              <a:rPr lang="en-US" sz="1200" dirty="0"/>
              <a:t> </a:t>
            </a:r>
            <a:r>
              <a:rPr lang="en-US" sz="1200" dirty="0" err="1"/>
              <a:t>Nilai</a:t>
            </a:r>
            <a:r>
              <a:rPr lang="en-US" sz="1200" dirty="0"/>
              <a:t> </a:t>
            </a:r>
            <a:r>
              <a:rPr lang="en-US" sz="1200" dirty="0" err="1"/>
              <a:t>Lahan</a:t>
            </a:r>
            <a:endParaRPr lang="en-US" sz="1200" dirty="0"/>
          </a:p>
        </p:txBody>
      </p:sp>
      <p:sp>
        <p:nvSpPr>
          <p:cNvPr id="71" name="TextBox 70"/>
          <p:cNvSpPr txBox="1"/>
          <p:nvPr/>
        </p:nvSpPr>
        <p:spPr>
          <a:xfrm>
            <a:off x="2895600" y="5211763"/>
            <a:ext cx="990600" cy="460375"/>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Penilaian</a:t>
            </a:r>
            <a:r>
              <a:rPr lang="en-US" sz="1200" dirty="0"/>
              <a:t> </a:t>
            </a:r>
            <a:r>
              <a:rPr lang="en-US" sz="1200" dirty="0" err="1"/>
              <a:t>Kontingensi</a:t>
            </a:r>
            <a:endParaRPr lang="en-US" sz="1200" dirty="0"/>
          </a:p>
        </p:txBody>
      </p:sp>
      <p:sp>
        <p:nvSpPr>
          <p:cNvPr id="73" name="TextBox 72"/>
          <p:cNvSpPr txBox="1"/>
          <p:nvPr/>
        </p:nvSpPr>
        <p:spPr>
          <a:xfrm>
            <a:off x="4191000" y="1724025"/>
            <a:ext cx="1066800" cy="4619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Kualitas</a:t>
            </a:r>
            <a:r>
              <a:rPr lang="en-US" sz="1200" dirty="0"/>
              <a:t> </a:t>
            </a:r>
            <a:r>
              <a:rPr lang="en-US" sz="1200" dirty="0" err="1"/>
              <a:t>Udara</a:t>
            </a:r>
            <a:r>
              <a:rPr lang="en-US" sz="1200" dirty="0"/>
              <a:t> </a:t>
            </a:r>
            <a:r>
              <a:rPr lang="en-US" sz="1200" dirty="0" err="1"/>
              <a:t>dan</a:t>
            </a:r>
            <a:r>
              <a:rPr lang="en-US" sz="1200" dirty="0"/>
              <a:t> Air</a:t>
            </a:r>
          </a:p>
        </p:txBody>
      </p:sp>
      <p:sp>
        <p:nvSpPr>
          <p:cNvPr id="75" name="TextBox 74"/>
          <p:cNvSpPr txBox="1"/>
          <p:nvPr/>
        </p:nvSpPr>
        <p:spPr>
          <a:xfrm>
            <a:off x="4191000" y="2532063"/>
            <a:ext cx="1066800" cy="646112"/>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Keefektifan</a:t>
            </a:r>
            <a:r>
              <a:rPr lang="en-US" sz="1200" dirty="0"/>
              <a:t> </a:t>
            </a:r>
            <a:r>
              <a:rPr lang="en-US" sz="1200" dirty="0" err="1"/>
              <a:t>biaya</a:t>
            </a:r>
            <a:r>
              <a:rPr lang="en-US" sz="1200" dirty="0"/>
              <a:t> </a:t>
            </a:r>
            <a:r>
              <a:rPr lang="en-US" sz="1200" dirty="0" err="1"/>
              <a:t>pencegahan</a:t>
            </a:r>
            <a:r>
              <a:rPr lang="en-US" sz="1200" dirty="0"/>
              <a:t> </a:t>
            </a:r>
          </a:p>
        </p:txBody>
      </p:sp>
      <p:sp>
        <p:nvSpPr>
          <p:cNvPr id="77" name="TextBox 76"/>
          <p:cNvSpPr txBox="1"/>
          <p:nvPr/>
        </p:nvSpPr>
        <p:spPr>
          <a:xfrm>
            <a:off x="4191000" y="3495675"/>
            <a:ext cx="1066800" cy="4619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Pengeluaran</a:t>
            </a:r>
            <a:r>
              <a:rPr lang="en-US" sz="1200" dirty="0"/>
              <a:t>  </a:t>
            </a:r>
            <a:r>
              <a:rPr lang="en-US" sz="1200" dirty="0" err="1"/>
              <a:t>Pencegahan</a:t>
            </a:r>
            <a:endParaRPr lang="en-US" sz="1200" dirty="0"/>
          </a:p>
        </p:txBody>
      </p:sp>
      <p:sp>
        <p:nvSpPr>
          <p:cNvPr id="79" name="TextBox 78"/>
          <p:cNvSpPr txBox="1"/>
          <p:nvPr/>
        </p:nvSpPr>
        <p:spPr>
          <a:xfrm>
            <a:off x="4191000" y="4449763"/>
            <a:ext cx="1066800" cy="646112"/>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Biaya</a:t>
            </a:r>
            <a:r>
              <a:rPr lang="en-US" sz="1200" dirty="0"/>
              <a:t> </a:t>
            </a:r>
            <a:r>
              <a:rPr lang="en-US" sz="1200" dirty="0" err="1"/>
              <a:t>Penggantian</a:t>
            </a:r>
            <a:r>
              <a:rPr lang="en-US" sz="1200" dirty="0"/>
              <a:t>/ </a:t>
            </a:r>
            <a:r>
              <a:rPr lang="en-US" sz="1200" dirty="0" err="1"/>
              <a:t>relokasi</a:t>
            </a:r>
            <a:endParaRPr lang="en-US" sz="1200" dirty="0"/>
          </a:p>
        </p:txBody>
      </p:sp>
      <p:sp>
        <p:nvSpPr>
          <p:cNvPr id="81" name="TextBox 80"/>
          <p:cNvSpPr txBox="1"/>
          <p:nvPr/>
        </p:nvSpPr>
        <p:spPr>
          <a:xfrm>
            <a:off x="5486400" y="1724025"/>
            <a:ext cx="1066800" cy="4619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Efek</a:t>
            </a:r>
            <a:r>
              <a:rPr lang="en-US" sz="1200" dirty="0"/>
              <a:t> </a:t>
            </a:r>
            <a:r>
              <a:rPr lang="en-US" sz="1200" dirty="0" err="1"/>
              <a:t>Kesehatan</a:t>
            </a:r>
            <a:endParaRPr lang="en-US" sz="1200" dirty="0"/>
          </a:p>
        </p:txBody>
      </p:sp>
      <p:sp>
        <p:nvSpPr>
          <p:cNvPr id="82" name="TextBox 81"/>
          <p:cNvSpPr txBox="1"/>
          <p:nvPr/>
        </p:nvSpPr>
        <p:spPr>
          <a:xfrm>
            <a:off x="5486400" y="2532063"/>
            <a:ext cx="1066800" cy="277812"/>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Sakit</a:t>
            </a:r>
            <a:endParaRPr lang="en-US" sz="1200" dirty="0"/>
          </a:p>
        </p:txBody>
      </p:sp>
      <p:sp>
        <p:nvSpPr>
          <p:cNvPr id="83" name="TextBox 82"/>
          <p:cNvSpPr txBox="1"/>
          <p:nvPr/>
        </p:nvSpPr>
        <p:spPr>
          <a:xfrm>
            <a:off x="5486400" y="3495675"/>
            <a:ext cx="1066800" cy="4619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Kehilangan</a:t>
            </a:r>
            <a:r>
              <a:rPr lang="en-US" sz="1200" dirty="0"/>
              <a:t> </a:t>
            </a:r>
            <a:r>
              <a:rPr lang="en-US" sz="1200" dirty="0" err="1"/>
              <a:t>pendapatan</a:t>
            </a:r>
            <a:endParaRPr lang="en-US" sz="1200" dirty="0"/>
          </a:p>
        </p:txBody>
      </p:sp>
      <p:sp>
        <p:nvSpPr>
          <p:cNvPr id="90" name="TextBox 89"/>
          <p:cNvSpPr txBox="1"/>
          <p:nvPr/>
        </p:nvSpPr>
        <p:spPr>
          <a:xfrm>
            <a:off x="5486400" y="4449763"/>
            <a:ext cx="1066800" cy="460375"/>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Biaya</a:t>
            </a:r>
            <a:r>
              <a:rPr lang="en-US" sz="1200" dirty="0"/>
              <a:t> </a:t>
            </a:r>
            <a:r>
              <a:rPr lang="en-US" sz="1200" dirty="0" err="1"/>
              <a:t>Pengobatan</a:t>
            </a:r>
            <a:endParaRPr lang="en-US" sz="1200" dirty="0"/>
          </a:p>
        </p:txBody>
      </p:sp>
      <p:sp>
        <p:nvSpPr>
          <p:cNvPr id="92" name="TextBox 91"/>
          <p:cNvSpPr txBox="1"/>
          <p:nvPr/>
        </p:nvSpPr>
        <p:spPr>
          <a:xfrm>
            <a:off x="6781800" y="2532063"/>
            <a:ext cx="1066800" cy="277812"/>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Kematian</a:t>
            </a:r>
            <a:endParaRPr lang="en-US" sz="1200" dirty="0"/>
          </a:p>
        </p:txBody>
      </p:sp>
      <p:sp>
        <p:nvSpPr>
          <p:cNvPr id="94" name="TextBox 93"/>
          <p:cNvSpPr txBox="1"/>
          <p:nvPr/>
        </p:nvSpPr>
        <p:spPr>
          <a:xfrm>
            <a:off x="6781800" y="3495675"/>
            <a:ext cx="1066800" cy="64611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Keefektifan</a:t>
            </a:r>
            <a:r>
              <a:rPr lang="en-US" sz="1200" dirty="0"/>
              <a:t> </a:t>
            </a:r>
            <a:r>
              <a:rPr lang="en-US" sz="1200" dirty="0" err="1"/>
              <a:t>biaya</a:t>
            </a:r>
            <a:r>
              <a:rPr lang="en-US" sz="1200" dirty="0"/>
              <a:t> </a:t>
            </a:r>
            <a:r>
              <a:rPr lang="en-US" sz="1200" dirty="0" err="1"/>
              <a:t>pencegahan</a:t>
            </a:r>
            <a:endParaRPr lang="en-US" sz="1200" dirty="0"/>
          </a:p>
        </p:txBody>
      </p:sp>
      <p:sp>
        <p:nvSpPr>
          <p:cNvPr id="95" name="TextBox 94"/>
          <p:cNvSpPr txBox="1"/>
          <p:nvPr/>
        </p:nvSpPr>
        <p:spPr>
          <a:xfrm>
            <a:off x="6781800" y="4449763"/>
            <a:ext cx="1066800" cy="460375"/>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a:t>Modal </a:t>
            </a:r>
            <a:r>
              <a:rPr lang="en-US" sz="1200" dirty="0" err="1"/>
              <a:t>Manusia</a:t>
            </a:r>
            <a:endParaRPr lang="en-US" sz="1200" dirty="0"/>
          </a:p>
        </p:txBody>
      </p:sp>
      <p:sp>
        <p:nvSpPr>
          <p:cNvPr id="96" name="TextBox 95"/>
          <p:cNvSpPr txBox="1"/>
          <p:nvPr/>
        </p:nvSpPr>
        <p:spPr>
          <a:xfrm>
            <a:off x="8077200" y="1866900"/>
            <a:ext cx="838200" cy="27781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Rekreasi</a:t>
            </a:r>
            <a:endParaRPr lang="en-US" sz="1200" dirty="0"/>
          </a:p>
        </p:txBody>
      </p:sp>
      <p:sp>
        <p:nvSpPr>
          <p:cNvPr id="98" name="TextBox 97"/>
          <p:cNvSpPr txBox="1"/>
          <p:nvPr/>
        </p:nvSpPr>
        <p:spPr>
          <a:xfrm>
            <a:off x="8077200" y="2657475"/>
            <a:ext cx="914400" cy="4619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Biaya</a:t>
            </a:r>
            <a:r>
              <a:rPr lang="en-US" sz="1200" dirty="0"/>
              <a:t> </a:t>
            </a:r>
            <a:r>
              <a:rPr lang="en-US" sz="1200" dirty="0" err="1"/>
              <a:t>Perjalanan</a:t>
            </a:r>
            <a:endParaRPr lang="en-US" sz="1200" dirty="0"/>
          </a:p>
        </p:txBody>
      </p:sp>
      <p:sp>
        <p:nvSpPr>
          <p:cNvPr id="99" name="TextBox 98"/>
          <p:cNvSpPr txBox="1"/>
          <p:nvPr/>
        </p:nvSpPr>
        <p:spPr>
          <a:xfrm>
            <a:off x="8077200" y="3648075"/>
            <a:ext cx="914400" cy="46196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eaLnBrk="1" fontAlgn="auto" hangingPunct="1">
              <a:spcBef>
                <a:spcPts val="0"/>
              </a:spcBef>
              <a:spcAft>
                <a:spcPts val="0"/>
              </a:spcAft>
              <a:defRPr/>
            </a:pPr>
            <a:r>
              <a:rPr lang="en-US" sz="1200" dirty="0" err="1"/>
              <a:t>Biaya</a:t>
            </a:r>
            <a:r>
              <a:rPr lang="en-US" sz="1200" dirty="0"/>
              <a:t> </a:t>
            </a:r>
            <a:r>
              <a:rPr lang="en-US" sz="1200" dirty="0" err="1"/>
              <a:t>Kontingensi</a:t>
            </a:r>
            <a:endParaRPr lang="en-US" sz="1200" dirty="0"/>
          </a:p>
        </p:txBody>
      </p:sp>
      <p:cxnSp>
        <p:nvCxnSpPr>
          <p:cNvPr id="103" name="Straight Connector 102"/>
          <p:cNvCxnSpPr/>
          <p:nvPr/>
        </p:nvCxnSpPr>
        <p:spPr>
          <a:xfrm>
            <a:off x="1371600" y="808038"/>
            <a:ext cx="2819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rot="5400000">
            <a:off x="1295401" y="885825"/>
            <a:ext cx="152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rot="5400000">
            <a:off x="4115594" y="885031"/>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rot="5400000">
            <a:off x="2743201" y="731837"/>
            <a:ext cx="1524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rot="5400000">
            <a:off x="610394" y="1648619"/>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9" name="Straight Arrow Connector 118"/>
          <p:cNvCxnSpPr/>
          <p:nvPr/>
        </p:nvCxnSpPr>
        <p:spPr>
          <a:xfrm rot="5400000">
            <a:off x="534194" y="2332831"/>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3" name="Straight Arrow Connector 122"/>
          <p:cNvCxnSpPr>
            <a:endCxn id="65" idx="1"/>
          </p:cNvCxnSpPr>
          <p:nvPr/>
        </p:nvCxnSpPr>
        <p:spPr>
          <a:xfrm flipV="1">
            <a:off x="1905000" y="1131888"/>
            <a:ext cx="1295400" cy="6683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rot="5400000">
            <a:off x="610394" y="31869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p:nvPr/>
        </p:nvCxnSpPr>
        <p:spPr>
          <a:xfrm rot="5400000">
            <a:off x="610394" y="3791744"/>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p:nvPr/>
        </p:nvCxnSpPr>
        <p:spPr>
          <a:xfrm rot="5400000">
            <a:off x="1676400" y="3186113"/>
            <a:ext cx="303213"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p:nvPr/>
        </p:nvCxnSpPr>
        <p:spPr>
          <a:xfrm rot="5400000">
            <a:off x="1675607" y="3791744"/>
            <a:ext cx="3048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p:nvPr/>
        </p:nvCxnSpPr>
        <p:spPr>
          <a:xfrm rot="5400000">
            <a:off x="3200401" y="1493837"/>
            <a:ext cx="4572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2743200" y="1846263"/>
            <a:ext cx="152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rot="16200000" flipH="1">
            <a:off x="976312" y="3614738"/>
            <a:ext cx="353377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Arrow Connector 149"/>
          <p:cNvCxnSpPr/>
          <p:nvPr/>
        </p:nvCxnSpPr>
        <p:spPr>
          <a:xfrm>
            <a:off x="2743200" y="2836863"/>
            <a:ext cx="1524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2" name="Straight Arrow Connector 151"/>
          <p:cNvCxnSpPr/>
          <p:nvPr/>
        </p:nvCxnSpPr>
        <p:spPr>
          <a:xfrm>
            <a:off x="2743200" y="3781425"/>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p:nvPr/>
        </p:nvCxnSpPr>
        <p:spPr>
          <a:xfrm>
            <a:off x="2743200" y="4619625"/>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p:nvPr/>
        </p:nvCxnSpPr>
        <p:spPr>
          <a:xfrm>
            <a:off x="2743200" y="5380038"/>
            <a:ext cx="1524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a:off x="4040188" y="1922463"/>
            <a:ext cx="152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rot="5400000">
            <a:off x="2629694" y="3331369"/>
            <a:ext cx="2819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Arrow Connector 158"/>
          <p:cNvCxnSpPr/>
          <p:nvPr/>
        </p:nvCxnSpPr>
        <p:spPr>
          <a:xfrm>
            <a:off x="4040188" y="2836863"/>
            <a:ext cx="1524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p:nvPr/>
        </p:nvCxnSpPr>
        <p:spPr>
          <a:xfrm>
            <a:off x="4040188" y="3825875"/>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1" name="Straight Arrow Connector 160"/>
          <p:cNvCxnSpPr/>
          <p:nvPr/>
        </p:nvCxnSpPr>
        <p:spPr>
          <a:xfrm>
            <a:off x="4040188" y="4741863"/>
            <a:ext cx="1524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a:stCxn id="73" idx="3"/>
            <a:endCxn id="81" idx="1"/>
          </p:cNvCxnSpPr>
          <p:nvPr/>
        </p:nvCxnSpPr>
        <p:spPr>
          <a:xfrm>
            <a:off x="5257800" y="19558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a:off x="5334000" y="2682875"/>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rot="5400000">
            <a:off x="4343400" y="3675063"/>
            <a:ext cx="1981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9" name="Straight Arrow Connector 168"/>
          <p:cNvCxnSpPr/>
          <p:nvPr/>
        </p:nvCxnSpPr>
        <p:spPr>
          <a:xfrm>
            <a:off x="5334000" y="3751263"/>
            <a:ext cx="1524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0" name="Straight Arrow Connector 169"/>
          <p:cNvCxnSpPr/>
          <p:nvPr/>
        </p:nvCxnSpPr>
        <p:spPr>
          <a:xfrm>
            <a:off x="5334000" y="4665663"/>
            <a:ext cx="1524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4192588" y="2074863"/>
            <a:ext cx="152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rot="5400000">
            <a:off x="2782094" y="3483769"/>
            <a:ext cx="2819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Arrow Connector 172"/>
          <p:cNvCxnSpPr/>
          <p:nvPr/>
        </p:nvCxnSpPr>
        <p:spPr>
          <a:xfrm>
            <a:off x="4192588" y="2989263"/>
            <a:ext cx="1524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5" name="Straight Arrow Connector 174"/>
          <p:cNvCxnSpPr/>
          <p:nvPr/>
        </p:nvCxnSpPr>
        <p:spPr>
          <a:xfrm>
            <a:off x="4192588" y="4894263"/>
            <a:ext cx="15240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6629400" y="2684463"/>
            <a:ext cx="1524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rot="5400000">
            <a:off x="5638800" y="3676650"/>
            <a:ext cx="1981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0" name="Straight Arrow Connector 179"/>
          <p:cNvCxnSpPr/>
          <p:nvPr/>
        </p:nvCxnSpPr>
        <p:spPr>
          <a:xfrm>
            <a:off x="6629400" y="375285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1" name="Straight Arrow Connector 180"/>
          <p:cNvCxnSpPr/>
          <p:nvPr/>
        </p:nvCxnSpPr>
        <p:spPr>
          <a:xfrm>
            <a:off x="6629400" y="466725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a:off x="5562600" y="1114425"/>
            <a:ext cx="2895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Arrow Connector 186"/>
          <p:cNvCxnSpPr/>
          <p:nvPr/>
        </p:nvCxnSpPr>
        <p:spPr>
          <a:xfrm rot="5400000">
            <a:off x="8077201" y="1495425"/>
            <a:ext cx="762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7924800" y="20193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5400000">
            <a:off x="7011194" y="2934494"/>
            <a:ext cx="18272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p:nvPr/>
        </p:nvCxnSpPr>
        <p:spPr>
          <a:xfrm>
            <a:off x="7924800" y="28575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1" name="Straight Arrow Connector 190"/>
          <p:cNvCxnSpPr/>
          <p:nvPr/>
        </p:nvCxnSpPr>
        <p:spPr>
          <a:xfrm>
            <a:off x="7924800" y="3848100"/>
            <a:ext cx="152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3" name="Straight Arrow Connector 192"/>
          <p:cNvCxnSpPr/>
          <p:nvPr/>
        </p:nvCxnSpPr>
        <p:spPr>
          <a:xfrm rot="5400000">
            <a:off x="4496594" y="1494631"/>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577" name="TextBox 196"/>
          <p:cNvSpPr txBox="1">
            <a:spLocks noChangeArrowheads="1"/>
          </p:cNvSpPr>
          <p:nvPr/>
        </p:nvSpPr>
        <p:spPr bwMode="auto">
          <a:xfrm>
            <a:off x="1219200" y="6096000"/>
            <a:ext cx="6781800" cy="457200"/>
          </a:xfrm>
          <a:prstGeom prst="rect">
            <a:avLst/>
          </a:prstGeom>
          <a:noFill/>
          <a:ln w="9525">
            <a:noFill/>
            <a:miter lim="800000"/>
            <a:headEnd/>
            <a:tailEnd/>
          </a:ln>
        </p:spPr>
        <p:txBody>
          <a:bodyPr>
            <a:spAutoFit/>
          </a:bodyPr>
          <a:lstStyle/>
          <a:p>
            <a:pPr eaLnBrk="1" hangingPunct="1"/>
            <a:r>
              <a:rPr lang="en-US" sz="2400">
                <a:solidFill>
                  <a:srgbClr val="003300"/>
                </a:solidFill>
                <a:latin typeface="Tahoma" pitchFamily="34" charset="0"/>
              </a:rPr>
              <a:t>Diagram Tehnik Valuasi (Dixon and Bojo, 1988)</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828800" y="304800"/>
            <a:ext cx="7010400" cy="1295400"/>
          </a:xfrm>
        </p:spPr>
        <p:txBody>
          <a:bodyPr/>
          <a:lstStyle/>
          <a:p>
            <a:pPr algn="ctr" eaLnBrk="1" hangingPunct="1">
              <a:defRPr/>
            </a:pPr>
            <a:r>
              <a:rPr lang="en-US" sz="3600" b="1" dirty="0" smtClean="0">
                <a:solidFill>
                  <a:srgbClr val="000066"/>
                </a:solidFill>
                <a:effectLst>
                  <a:outerShdw blurRad="38100" dist="38100" dir="2700000" algn="tl">
                    <a:srgbClr val="000000"/>
                  </a:outerShdw>
                </a:effectLst>
              </a:rPr>
              <a:t>A TYPOLOGY OF ENVIRONMENTAL VALUES (</a:t>
            </a:r>
            <a:r>
              <a:rPr lang="id-ID" sz="3600" b="1" dirty="0" smtClean="0">
                <a:solidFill>
                  <a:srgbClr val="000066"/>
                </a:solidFill>
                <a:effectLst>
                  <a:outerShdw blurRad="38100" dist="38100" dir="2700000" algn="tl">
                    <a:srgbClr val="000000"/>
                  </a:outerShdw>
                </a:effectLst>
              </a:rPr>
              <a:t>1</a:t>
            </a:r>
            <a:r>
              <a:rPr lang="en-US" sz="3600" b="1" dirty="0" smtClean="0">
                <a:solidFill>
                  <a:srgbClr val="000066"/>
                </a:solidFill>
                <a:effectLst>
                  <a:outerShdw blurRad="38100" dist="38100" dir="2700000" algn="tl">
                    <a:srgbClr val="000000"/>
                  </a:outerShdw>
                </a:effectLst>
              </a:rPr>
              <a:t>)</a:t>
            </a:r>
            <a:endParaRPr lang="ms-MY" sz="3600" b="1" dirty="0" smtClean="0">
              <a:solidFill>
                <a:srgbClr val="000066"/>
              </a:solidFill>
              <a:effectLst>
                <a:outerShdw blurRad="38100" dist="38100" dir="2700000" algn="tl">
                  <a:srgbClr val="000000"/>
                </a:outerShdw>
              </a:effectLst>
            </a:endParaRPr>
          </a:p>
        </p:txBody>
      </p:sp>
      <p:sp>
        <p:nvSpPr>
          <p:cNvPr id="22531" name="Rectangle 3"/>
          <p:cNvSpPr>
            <a:spLocks noGrp="1" noChangeArrowheads="1"/>
          </p:cNvSpPr>
          <p:nvPr>
            <p:ph idx="1"/>
          </p:nvPr>
        </p:nvSpPr>
        <p:spPr>
          <a:xfrm>
            <a:off x="152400" y="1981200"/>
            <a:ext cx="8839200" cy="4876800"/>
          </a:xfrm>
        </p:spPr>
        <p:txBody>
          <a:bodyPr/>
          <a:lstStyle/>
          <a:p>
            <a:pPr algn="just" eaLnBrk="1" hangingPunct="1"/>
            <a:r>
              <a:rPr lang="ms-MY" sz="2400" dirty="0" smtClean="0">
                <a:solidFill>
                  <a:srgbClr val="000066"/>
                </a:solidFill>
              </a:rPr>
              <a:t>Beberapa kategori valuasi dari perilaku pasar yang diamati adalah:</a:t>
            </a:r>
          </a:p>
          <a:p>
            <a:pPr algn="just" eaLnBrk="1" hangingPunct="1">
              <a:buFont typeface="Wingdings" pitchFamily="2" charset="2"/>
              <a:buNone/>
            </a:pPr>
            <a:r>
              <a:rPr lang="ms-MY" sz="2400" dirty="0" smtClean="0">
                <a:solidFill>
                  <a:srgbClr val="000066"/>
                </a:solidFill>
              </a:rPr>
              <a:t>	1.	Variasi harga pasar perumahan atau harga sewa yang 	meningkat karena perubahan kualitas lingkungan. 	Metode yang digunakan untuk mengevaluasinya adalah 	</a:t>
            </a:r>
            <a:r>
              <a:rPr lang="ms-MY" sz="2400" b="1" i="1" dirty="0" smtClean="0">
                <a:solidFill>
                  <a:srgbClr val="000066"/>
                </a:solidFill>
              </a:rPr>
              <a:t>hedonic method</a:t>
            </a:r>
            <a:r>
              <a:rPr lang="ms-MY" sz="2400" dirty="0" smtClean="0">
                <a:solidFill>
                  <a:srgbClr val="000066"/>
                </a:solidFill>
              </a:rPr>
              <a:t>. </a:t>
            </a:r>
          </a:p>
          <a:p>
            <a:pPr algn="just" eaLnBrk="1" hangingPunct="1">
              <a:buFont typeface="Wingdings" pitchFamily="2" charset="2"/>
              <a:buNone/>
            </a:pPr>
            <a:r>
              <a:rPr lang="ms-MY" sz="2400" dirty="0" smtClean="0">
                <a:solidFill>
                  <a:srgbClr val="000066"/>
                </a:solidFill>
              </a:rPr>
              <a:t>		Metode ini juga bisa digunakan untuk mengevaluasi 	respon dari tingkat upah karena adanya perubahan 	karakteristik lingkungan/ kesehatan </a:t>
            </a:r>
            <a:r>
              <a:rPr lang="ms-MY" sz="2400" b="1" dirty="0" smtClean="0">
                <a:solidFill>
                  <a:srgbClr val="000066"/>
                </a:solidFill>
                <a:sym typeface="Wingdings" pitchFamily="2" charset="2"/>
              </a:rPr>
              <a:t></a:t>
            </a:r>
            <a:r>
              <a:rPr lang="ms-MY" sz="2400" dirty="0" smtClean="0">
                <a:solidFill>
                  <a:srgbClr val="000066"/>
                </a:solidFill>
                <a:sym typeface="Wingdings" pitchFamily="2" charset="2"/>
              </a:rPr>
              <a:t> </a:t>
            </a:r>
            <a:r>
              <a:rPr lang="ms-MY" sz="2400" b="1" i="1" dirty="0" smtClean="0">
                <a:solidFill>
                  <a:srgbClr val="000066"/>
                </a:solidFill>
                <a:sym typeface="Wingdings" pitchFamily="2" charset="2"/>
              </a:rPr>
              <a:t>hedonic wage 	method</a:t>
            </a:r>
            <a:endParaRPr lang="ms-MY" sz="2400" b="1" dirty="0" smtClean="0">
              <a:solidFill>
                <a:srgbClr val="000066"/>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05000" y="304800"/>
            <a:ext cx="7010400" cy="1295400"/>
          </a:xfrm>
        </p:spPr>
        <p:txBody>
          <a:bodyPr/>
          <a:lstStyle/>
          <a:p>
            <a:pPr algn="ctr" eaLnBrk="1" hangingPunct="1">
              <a:defRPr/>
            </a:pPr>
            <a:r>
              <a:rPr lang="en-US" sz="3600" b="1" dirty="0" smtClean="0">
                <a:solidFill>
                  <a:srgbClr val="000066"/>
                </a:solidFill>
                <a:effectLst>
                  <a:outerShdw blurRad="38100" dist="38100" dir="2700000" algn="tl">
                    <a:srgbClr val="000000"/>
                  </a:outerShdw>
                </a:effectLst>
              </a:rPr>
              <a:t>A TYPOLOGY OF ENVIRONMENTAL VALUES (</a:t>
            </a:r>
            <a:r>
              <a:rPr lang="id-ID" sz="3600" b="1" dirty="0" smtClean="0">
                <a:solidFill>
                  <a:srgbClr val="000066"/>
                </a:solidFill>
                <a:effectLst>
                  <a:outerShdw blurRad="38100" dist="38100" dir="2700000" algn="tl">
                    <a:srgbClr val="000000"/>
                  </a:outerShdw>
                </a:effectLst>
              </a:rPr>
              <a:t>2</a:t>
            </a:r>
            <a:r>
              <a:rPr lang="en-US" sz="3600" b="1" dirty="0" smtClean="0">
                <a:solidFill>
                  <a:srgbClr val="000066"/>
                </a:solidFill>
                <a:effectLst>
                  <a:outerShdw blurRad="38100" dist="38100" dir="2700000" algn="tl">
                    <a:srgbClr val="000000"/>
                  </a:outerShdw>
                </a:effectLst>
              </a:rPr>
              <a:t>)</a:t>
            </a:r>
            <a:endParaRPr lang="ms-MY" sz="3600" b="1" dirty="0" smtClean="0">
              <a:solidFill>
                <a:srgbClr val="000066"/>
              </a:solidFill>
              <a:effectLst>
                <a:outerShdw blurRad="38100" dist="38100" dir="2700000" algn="tl">
                  <a:srgbClr val="000000"/>
                </a:outerShdw>
              </a:effectLst>
            </a:endParaRPr>
          </a:p>
        </p:txBody>
      </p:sp>
      <p:sp>
        <p:nvSpPr>
          <p:cNvPr id="23555" name="Rectangle 3"/>
          <p:cNvSpPr>
            <a:spLocks noGrp="1" noChangeArrowheads="1"/>
          </p:cNvSpPr>
          <p:nvPr>
            <p:ph idx="1"/>
          </p:nvPr>
        </p:nvSpPr>
        <p:spPr>
          <a:xfrm>
            <a:off x="0" y="1752600"/>
            <a:ext cx="8991600" cy="4038600"/>
          </a:xfrm>
        </p:spPr>
        <p:txBody>
          <a:bodyPr/>
          <a:lstStyle/>
          <a:p>
            <a:pPr algn="just" eaLnBrk="1" hangingPunct="1">
              <a:buFont typeface="Wingdings" pitchFamily="2" charset="2"/>
              <a:buNone/>
            </a:pPr>
            <a:r>
              <a:rPr lang="ms-MY" sz="2400" dirty="0" smtClean="0">
                <a:solidFill>
                  <a:srgbClr val="000066"/>
                </a:solidFill>
              </a:rPr>
              <a:t>	2.	Karakteristik barang/ jasa termasuk karateristik kualitas 	lingkungan menjelaskan permintaan terhadap barang/ 	jasa tersebut. Mis. area rekreasi, dimana perubahan 	lingkungan akan merubah permintaan terhadap temapat 	rekreasi tersebut. Metode yang digunakan adalah 	</a:t>
            </a:r>
            <a:r>
              <a:rPr lang="ms-MY" sz="2400" b="1" i="1" dirty="0" smtClean="0">
                <a:solidFill>
                  <a:srgbClr val="FF0000"/>
                </a:solidFill>
              </a:rPr>
              <a:t>random utility model</a:t>
            </a:r>
            <a:r>
              <a:rPr lang="ms-MY" sz="2400" dirty="0" smtClean="0">
                <a:solidFill>
                  <a:srgbClr val="000066"/>
                </a:solidFill>
              </a:rPr>
              <a:t>.</a:t>
            </a:r>
          </a:p>
          <a:p>
            <a:pPr algn="just" eaLnBrk="1" hangingPunct="1">
              <a:buFont typeface="Wingdings" pitchFamily="2" charset="2"/>
              <a:buNone/>
            </a:pPr>
            <a:endParaRPr lang="ms-MY" sz="1200" dirty="0" smtClean="0">
              <a:solidFill>
                <a:srgbClr val="000066"/>
              </a:solidFill>
            </a:endParaRPr>
          </a:p>
          <a:p>
            <a:pPr algn="just" eaLnBrk="1" hangingPunct="1">
              <a:buFont typeface="Wingdings" pitchFamily="2" charset="2"/>
              <a:buNone/>
            </a:pPr>
            <a:r>
              <a:rPr lang="ms-MY" sz="2400" dirty="0" smtClean="0">
                <a:solidFill>
                  <a:srgbClr val="000066"/>
                </a:solidFill>
              </a:rPr>
              <a:t>	3.	Metode lain yang digunakan untuk menganalisis 	permintaan rekreasi adalah </a:t>
            </a:r>
            <a:r>
              <a:rPr lang="ms-MY" sz="2400" b="1" i="1" dirty="0" smtClean="0">
                <a:solidFill>
                  <a:srgbClr val="FF0000"/>
                </a:solidFill>
              </a:rPr>
              <a:t>travel cost method</a:t>
            </a:r>
            <a:r>
              <a:rPr lang="ms-MY" sz="2400" dirty="0" smtClean="0">
                <a:solidFill>
                  <a:srgbClr val="000066"/>
                </a:solidFill>
              </a:rPr>
              <a:t>. Metode 	ini menggunakan biaya perjalanan untuk mewakilkan 	bentuk </a:t>
            </a:r>
            <a:r>
              <a:rPr lang="ms-MY" sz="2400" i="1" dirty="0" smtClean="0">
                <a:solidFill>
                  <a:srgbClr val="000066"/>
                </a:solidFill>
              </a:rPr>
              <a:t>access fee</a:t>
            </a:r>
            <a:r>
              <a:rPr lang="ms-MY" sz="2400" dirty="0" smtClean="0">
                <a:solidFill>
                  <a:srgbClr val="000066"/>
                </a:solidFill>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lgn="ctr" eaLnBrk="1" hangingPunct="1">
              <a:defRPr/>
            </a:pPr>
            <a:r>
              <a:rPr lang="en-US" sz="3600" b="1" dirty="0" smtClean="0">
                <a:solidFill>
                  <a:srgbClr val="000066"/>
                </a:solidFill>
                <a:effectLst>
                  <a:outerShdw blurRad="38100" dist="38100" dir="2700000" algn="tl">
                    <a:srgbClr val="000000"/>
                  </a:outerShdw>
                </a:effectLst>
              </a:rPr>
              <a:t>A TYPOLOGY OF ENVIRONMENTAL VALUES (</a:t>
            </a:r>
            <a:r>
              <a:rPr lang="id-ID" sz="3600" b="1" dirty="0" smtClean="0">
                <a:solidFill>
                  <a:srgbClr val="000066"/>
                </a:solidFill>
                <a:effectLst>
                  <a:outerShdw blurRad="38100" dist="38100" dir="2700000" algn="tl">
                    <a:srgbClr val="000000"/>
                  </a:outerShdw>
                </a:effectLst>
              </a:rPr>
              <a:t>3</a:t>
            </a:r>
            <a:r>
              <a:rPr lang="en-US" sz="3600" b="1" dirty="0" smtClean="0">
                <a:solidFill>
                  <a:srgbClr val="000066"/>
                </a:solidFill>
                <a:effectLst>
                  <a:outerShdw blurRad="38100" dist="38100" dir="2700000" algn="tl">
                    <a:srgbClr val="000000"/>
                  </a:outerShdw>
                </a:effectLst>
              </a:rPr>
              <a:t>)</a:t>
            </a:r>
            <a:endParaRPr lang="ms-MY" sz="3600" b="1" dirty="0" smtClean="0">
              <a:solidFill>
                <a:srgbClr val="000066"/>
              </a:solidFill>
              <a:effectLst>
                <a:outerShdw blurRad="38100" dist="38100" dir="2700000" algn="tl">
                  <a:srgbClr val="000000"/>
                </a:outerShdw>
              </a:effectLst>
            </a:endParaRPr>
          </a:p>
        </p:txBody>
      </p:sp>
      <p:sp>
        <p:nvSpPr>
          <p:cNvPr id="24579" name="Rectangle 3"/>
          <p:cNvSpPr>
            <a:spLocks noGrp="1" noChangeArrowheads="1"/>
          </p:cNvSpPr>
          <p:nvPr>
            <p:ph idx="1"/>
          </p:nvPr>
        </p:nvSpPr>
        <p:spPr>
          <a:xfrm>
            <a:off x="152400" y="1981200"/>
            <a:ext cx="8839200" cy="4572000"/>
          </a:xfrm>
        </p:spPr>
        <p:txBody>
          <a:bodyPr/>
          <a:lstStyle/>
          <a:p>
            <a:pPr algn="just" eaLnBrk="1" hangingPunct="1">
              <a:buFont typeface="Wingdings" pitchFamily="2" charset="2"/>
              <a:buNone/>
            </a:pPr>
            <a:r>
              <a:rPr lang="ms-MY" sz="2400" dirty="0" smtClean="0">
                <a:solidFill>
                  <a:srgbClr val="000066"/>
                </a:solidFill>
              </a:rPr>
              <a:t>	4.	Perubahan kondisi lingkungan mungkin berdampak pada 	produksi dan biaya sebuah industri. Nilai meningkat 	karena produksi meningkat bisa dipertimbangkan 	sebagai respon dari perubahan ekologi.</a:t>
            </a:r>
          </a:p>
          <a:p>
            <a:pPr algn="just" eaLnBrk="1" hangingPunct="1">
              <a:buFont typeface="Wingdings" pitchFamily="2" charset="2"/>
              <a:buNone/>
            </a:pPr>
            <a:r>
              <a:rPr lang="ms-MY" sz="2400" dirty="0" smtClean="0">
                <a:solidFill>
                  <a:srgbClr val="000066"/>
                </a:solidFill>
              </a:rPr>
              <a:t>		Mis. perubahan kualitas atau kuantitas air akan 	berdampak pada hasil pertanian yang nantinya akan 	berdampak pada level profit. Permasalahan ini bisa 	dianalisis dengan menggunakan </a:t>
            </a:r>
            <a:r>
              <a:rPr lang="ms-MY" sz="2400" b="1" i="1" dirty="0" smtClean="0">
                <a:solidFill>
                  <a:srgbClr val="FF0000"/>
                </a:solidFill>
              </a:rPr>
              <a:t>ecosystem service 	model</a:t>
            </a:r>
            <a:r>
              <a:rPr lang="ms-MY" sz="2400" dirty="0" smtClean="0">
                <a:solidFill>
                  <a:srgbClr val="000066"/>
                </a:solidFill>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eaLnBrk="1" hangingPunct="1">
              <a:defRPr/>
            </a:pPr>
            <a:r>
              <a:rPr lang="en-US" sz="3600" b="1" dirty="0" smtClean="0">
                <a:solidFill>
                  <a:srgbClr val="000066"/>
                </a:solidFill>
                <a:effectLst>
                  <a:outerShdw blurRad="38100" dist="38100" dir="2700000" algn="tl">
                    <a:srgbClr val="000000"/>
                  </a:outerShdw>
                </a:effectLst>
              </a:rPr>
              <a:t>A TYPOLOGY OF ENVIRONMENTAL VALUES (</a:t>
            </a:r>
            <a:r>
              <a:rPr lang="id-ID" sz="3600" b="1" dirty="0" smtClean="0">
                <a:solidFill>
                  <a:srgbClr val="000066"/>
                </a:solidFill>
                <a:effectLst>
                  <a:outerShdw blurRad="38100" dist="38100" dir="2700000" algn="tl">
                    <a:srgbClr val="000000"/>
                  </a:outerShdw>
                </a:effectLst>
              </a:rPr>
              <a:t>4</a:t>
            </a:r>
            <a:r>
              <a:rPr lang="en-US" sz="3600" b="1" dirty="0" smtClean="0">
                <a:solidFill>
                  <a:srgbClr val="000066"/>
                </a:solidFill>
                <a:effectLst>
                  <a:outerShdw blurRad="38100" dist="38100" dir="2700000" algn="tl">
                    <a:srgbClr val="000000"/>
                  </a:outerShdw>
                </a:effectLst>
              </a:rPr>
              <a:t>)</a:t>
            </a:r>
            <a:endParaRPr lang="ms-MY" sz="3600" b="1" dirty="0" smtClean="0">
              <a:solidFill>
                <a:srgbClr val="000066"/>
              </a:solidFill>
              <a:effectLst>
                <a:outerShdw blurRad="38100" dist="38100" dir="2700000" algn="tl">
                  <a:srgbClr val="000000"/>
                </a:outerShdw>
              </a:effectLst>
            </a:endParaRPr>
          </a:p>
        </p:txBody>
      </p:sp>
      <p:sp>
        <p:nvSpPr>
          <p:cNvPr id="25603" name="Rectangle 3"/>
          <p:cNvSpPr>
            <a:spLocks noGrp="1" noChangeArrowheads="1"/>
          </p:cNvSpPr>
          <p:nvPr>
            <p:ph idx="1"/>
          </p:nvPr>
        </p:nvSpPr>
        <p:spPr>
          <a:xfrm>
            <a:off x="152400" y="2209800"/>
            <a:ext cx="8839200" cy="4419600"/>
          </a:xfrm>
        </p:spPr>
        <p:txBody>
          <a:bodyPr/>
          <a:lstStyle/>
          <a:p>
            <a:pPr algn="just" eaLnBrk="1" hangingPunct="1">
              <a:buFont typeface="Wingdings" pitchFamily="2" charset="2"/>
              <a:buNone/>
            </a:pPr>
            <a:r>
              <a:rPr lang="en-US" sz="2400" dirty="0" smtClean="0">
                <a:solidFill>
                  <a:srgbClr val="000066"/>
                </a:solidFill>
              </a:rPr>
              <a:t>	 </a:t>
            </a:r>
            <a:r>
              <a:rPr lang="en-US" sz="2400" b="1" u="sng" dirty="0" err="1" smtClean="0"/>
              <a:t>Nilai</a:t>
            </a:r>
            <a:r>
              <a:rPr lang="en-US" sz="2400" b="1" u="sng" dirty="0" smtClean="0"/>
              <a:t> </a:t>
            </a:r>
            <a:r>
              <a:rPr lang="en-US" sz="2400" b="1" u="sng" dirty="0" err="1" smtClean="0"/>
              <a:t>diekspresikan</a:t>
            </a:r>
            <a:r>
              <a:rPr lang="en-US" sz="2400" b="1" u="sng" dirty="0" smtClean="0"/>
              <a:t> </a:t>
            </a:r>
            <a:r>
              <a:rPr lang="en-US" sz="2400" b="1" u="sng" dirty="0" err="1" smtClean="0"/>
              <a:t>melalui</a:t>
            </a:r>
            <a:r>
              <a:rPr lang="en-US" sz="2400" b="1" u="sng" dirty="0" smtClean="0"/>
              <a:t> </a:t>
            </a:r>
            <a:r>
              <a:rPr lang="en-US" sz="2400" b="1" i="1" u="sng" dirty="0" smtClean="0"/>
              <a:t>non market behavior</a:t>
            </a:r>
          </a:p>
          <a:p>
            <a:pPr algn="just" eaLnBrk="1" hangingPunct="1">
              <a:buFont typeface="Wingdings" pitchFamily="2" charset="2"/>
              <a:buNone/>
            </a:pPr>
            <a:endParaRPr lang="en-US" sz="1400" b="1" i="1" u="sng" dirty="0" smtClean="0">
              <a:solidFill>
                <a:srgbClr val="000066"/>
              </a:solidFill>
            </a:endParaRPr>
          </a:p>
          <a:p>
            <a:pPr algn="just" eaLnBrk="1" hangingPunct="1"/>
            <a:r>
              <a:rPr lang="en-US" sz="2400" dirty="0" err="1" smtClean="0">
                <a:solidFill>
                  <a:srgbClr val="000066"/>
                </a:solidFill>
              </a:rPr>
              <a:t>Terdapat</a:t>
            </a:r>
            <a:r>
              <a:rPr lang="en-US" sz="2400" dirty="0" smtClean="0">
                <a:solidFill>
                  <a:srgbClr val="000066"/>
                </a:solidFill>
              </a:rPr>
              <a:t> </a:t>
            </a:r>
            <a:r>
              <a:rPr lang="en-US" sz="2400" dirty="0" err="1" smtClean="0">
                <a:solidFill>
                  <a:srgbClr val="000066"/>
                </a:solidFill>
              </a:rPr>
              <a:t>beberapa</a:t>
            </a:r>
            <a:r>
              <a:rPr lang="en-US" sz="2400" dirty="0" smtClean="0">
                <a:solidFill>
                  <a:srgbClr val="000066"/>
                </a:solidFill>
              </a:rPr>
              <a:t> </a:t>
            </a:r>
            <a:r>
              <a:rPr lang="en-US" sz="2400" dirty="0" err="1" smtClean="0">
                <a:solidFill>
                  <a:srgbClr val="000066"/>
                </a:solidFill>
              </a:rPr>
              <a:t>kasus</a:t>
            </a:r>
            <a:r>
              <a:rPr lang="en-US" sz="2400" dirty="0" smtClean="0">
                <a:solidFill>
                  <a:srgbClr val="000066"/>
                </a:solidFill>
              </a:rPr>
              <a:t> </a:t>
            </a:r>
            <a:r>
              <a:rPr lang="en-US" sz="2400" dirty="0" err="1" smtClean="0">
                <a:solidFill>
                  <a:srgbClr val="000066"/>
                </a:solidFill>
              </a:rPr>
              <a:t>perubahan</a:t>
            </a:r>
            <a:r>
              <a:rPr lang="en-US" sz="2400" dirty="0" smtClean="0">
                <a:solidFill>
                  <a:srgbClr val="000066"/>
                </a:solidFill>
              </a:rPr>
              <a:t> </a:t>
            </a:r>
            <a:r>
              <a:rPr lang="en-US" sz="2400" dirty="0" err="1" smtClean="0">
                <a:solidFill>
                  <a:srgbClr val="000066"/>
                </a:solidFill>
              </a:rPr>
              <a:t>lingkungan</a:t>
            </a:r>
            <a:r>
              <a:rPr lang="en-US" sz="2400" dirty="0" smtClean="0">
                <a:solidFill>
                  <a:srgbClr val="000066"/>
                </a:solidFill>
              </a:rPr>
              <a:t> yang </a:t>
            </a:r>
            <a:r>
              <a:rPr lang="en-US" sz="2400" dirty="0" err="1" smtClean="0">
                <a:solidFill>
                  <a:srgbClr val="000066"/>
                </a:solidFill>
              </a:rPr>
              <a:t>tidak</a:t>
            </a:r>
            <a:r>
              <a:rPr lang="en-US" sz="2400" dirty="0" smtClean="0">
                <a:solidFill>
                  <a:srgbClr val="000066"/>
                </a:solidFill>
              </a:rPr>
              <a:t> </a:t>
            </a:r>
            <a:r>
              <a:rPr lang="en-US" sz="2400" dirty="0" err="1" smtClean="0">
                <a:solidFill>
                  <a:srgbClr val="000066"/>
                </a:solidFill>
              </a:rPr>
              <a:t>bisa</a:t>
            </a:r>
            <a:r>
              <a:rPr lang="en-US" sz="2400" dirty="0" smtClean="0">
                <a:solidFill>
                  <a:srgbClr val="000066"/>
                </a:solidFill>
              </a:rPr>
              <a:t> </a:t>
            </a:r>
            <a:r>
              <a:rPr lang="en-US" sz="2400" dirty="0" err="1" smtClean="0">
                <a:solidFill>
                  <a:srgbClr val="000066"/>
                </a:solidFill>
              </a:rPr>
              <a:t>diamati</a:t>
            </a:r>
            <a:r>
              <a:rPr lang="en-US" sz="2400" dirty="0" smtClean="0">
                <a:solidFill>
                  <a:srgbClr val="000066"/>
                </a:solidFill>
              </a:rPr>
              <a:t> </a:t>
            </a:r>
            <a:r>
              <a:rPr lang="en-US" sz="2400" dirty="0" err="1" smtClean="0">
                <a:solidFill>
                  <a:srgbClr val="000066"/>
                </a:solidFill>
              </a:rPr>
              <a:t>melalui</a:t>
            </a:r>
            <a:r>
              <a:rPr lang="en-US" sz="2400" dirty="0" smtClean="0">
                <a:solidFill>
                  <a:srgbClr val="000066"/>
                </a:solidFill>
              </a:rPr>
              <a:t> </a:t>
            </a:r>
            <a:r>
              <a:rPr lang="en-US" sz="2400" dirty="0" err="1" smtClean="0">
                <a:solidFill>
                  <a:srgbClr val="000066"/>
                </a:solidFill>
              </a:rPr>
              <a:t>perilaku</a:t>
            </a:r>
            <a:r>
              <a:rPr lang="en-US" sz="2400" dirty="0" smtClean="0">
                <a:solidFill>
                  <a:srgbClr val="000066"/>
                </a:solidFill>
              </a:rPr>
              <a:t> </a:t>
            </a:r>
            <a:r>
              <a:rPr lang="en-US" sz="2400" dirty="0" err="1" smtClean="0">
                <a:solidFill>
                  <a:srgbClr val="000066"/>
                </a:solidFill>
              </a:rPr>
              <a:t>pasar</a:t>
            </a:r>
            <a:r>
              <a:rPr lang="en-US" sz="2400" dirty="0" smtClean="0">
                <a:solidFill>
                  <a:srgbClr val="000066"/>
                </a:solidFill>
              </a:rPr>
              <a:t>. </a:t>
            </a:r>
          </a:p>
          <a:p>
            <a:pPr algn="just" eaLnBrk="1" hangingPunct="1">
              <a:buFont typeface="Wingdings" pitchFamily="2" charset="2"/>
              <a:buNone/>
            </a:pPr>
            <a:endParaRPr lang="en-US" sz="1400" dirty="0" smtClean="0">
              <a:solidFill>
                <a:srgbClr val="000066"/>
              </a:solidFill>
            </a:endParaRPr>
          </a:p>
          <a:p>
            <a:pPr algn="just" eaLnBrk="1" hangingPunct="1"/>
            <a:r>
              <a:rPr lang="en-US" sz="2400" dirty="0" err="1" smtClean="0">
                <a:solidFill>
                  <a:srgbClr val="000066"/>
                </a:solidFill>
              </a:rPr>
              <a:t>Mis</a:t>
            </a:r>
            <a:r>
              <a:rPr lang="en-US" sz="2400" dirty="0" smtClean="0">
                <a:solidFill>
                  <a:srgbClr val="000066"/>
                </a:solidFill>
              </a:rPr>
              <a:t>. </a:t>
            </a:r>
            <a:r>
              <a:rPr lang="en-US" sz="2400" dirty="0" err="1" smtClean="0">
                <a:solidFill>
                  <a:srgbClr val="000066"/>
                </a:solidFill>
              </a:rPr>
              <a:t>Seorang</a:t>
            </a:r>
            <a:r>
              <a:rPr lang="en-US" sz="2400" dirty="0" smtClean="0">
                <a:solidFill>
                  <a:srgbClr val="000066"/>
                </a:solidFill>
              </a:rPr>
              <a:t> </a:t>
            </a:r>
            <a:r>
              <a:rPr lang="en-US" sz="2400" dirty="0" err="1" smtClean="0">
                <a:solidFill>
                  <a:srgbClr val="000066"/>
                </a:solidFill>
              </a:rPr>
              <a:t>individu</a:t>
            </a:r>
            <a:r>
              <a:rPr lang="en-US" sz="2400" dirty="0" smtClean="0">
                <a:solidFill>
                  <a:srgbClr val="000066"/>
                </a:solidFill>
              </a:rPr>
              <a:t> </a:t>
            </a:r>
            <a:r>
              <a:rPr lang="en-US" sz="2400" dirty="0" err="1" smtClean="0">
                <a:solidFill>
                  <a:srgbClr val="000066"/>
                </a:solidFill>
              </a:rPr>
              <a:t>ingin</a:t>
            </a:r>
            <a:r>
              <a:rPr lang="en-US" sz="2400" dirty="0" smtClean="0">
                <a:solidFill>
                  <a:srgbClr val="000066"/>
                </a:solidFill>
              </a:rPr>
              <a:t> </a:t>
            </a:r>
            <a:r>
              <a:rPr lang="en-US" sz="2400" dirty="0" err="1" smtClean="0">
                <a:solidFill>
                  <a:srgbClr val="000066"/>
                </a:solidFill>
              </a:rPr>
              <a:t>ikut</a:t>
            </a:r>
            <a:r>
              <a:rPr lang="en-US" sz="2400" dirty="0" smtClean="0">
                <a:solidFill>
                  <a:srgbClr val="000066"/>
                </a:solidFill>
              </a:rPr>
              <a:t> </a:t>
            </a:r>
            <a:r>
              <a:rPr lang="en-US" sz="2400" dirty="0" err="1" smtClean="0">
                <a:solidFill>
                  <a:srgbClr val="000066"/>
                </a:solidFill>
              </a:rPr>
              <a:t>berpartisipasi</a:t>
            </a:r>
            <a:r>
              <a:rPr lang="en-US" sz="2400" dirty="0" smtClean="0">
                <a:solidFill>
                  <a:srgbClr val="000066"/>
                </a:solidFill>
              </a:rPr>
              <a:t> </a:t>
            </a:r>
            <a:r>
              <a:rPr lang="en-US" sz="2400" dirty="0" err="1" smtClean="0">
                <a:solidFill>
                  <a:srgbClr val="000066"/>
                </a:solidFill>
              </a:rPr>
              <a:t>dalam</a:t>
            </a:r>
            <a:r>
              <a:rPr lang="en-US" sz="2400" dirty="0" smtClean="0">
                <a:solidFill>
                  <a:srgbClr val="000066"/>
                </a:solidFill>
              </a:rPr>
              <a:t> </a:t>
            </a:r>
            <a:r>
              <a:rPr lang="en-US" sz="2400" dirty="0" err="1" smtClean="0">
                <a:solidFill>
                  <a:srgbClr val="000066"/>
                </a:solidFill>
              </a:rPr>
              <a:t>pelaksanaan</a:t>
            </a:r>
            <a:r>
              <a:rPr lang="en-US" sz="2400" dirty="0" smtClean="0">
                <a:solidFill>
                  <a:srgbClr val="000066"/>
                </a:solidFill>
              </a:rPr>
              <a:t> </a:t>
            </a:r>
            <a:r>
              <a:rPr lang="en-US" sz="2400" i="1" dirty="0" smtClean="0">
                <a:solidFill>
                  <a:srgbClr val="000066"/>
                </a:solidFill>
              </a:rPr>
              <a:t>ecological reserve</a:t>
            </a:r>
            <a:r>
              <a:rPr lang="en-US" sz="2400" dirty="0" smtClean="0">
                <a:solidFill>
                  <a:srgbClr val="000066"/>
                </a:solidFill>
              </a:rPr>
              <a:t>, </a:t>
            </a:r>
            <a:r>
              <a:rPr lang="en-US" sz="2400" dirty="0" err="1" smtClean="0">
                <a:solidFill>
                  <a:srgbClr val="000066"/>
                </a:solidFill>
              </a:rPr>
              <a:t>maka</a:t>
            </a:r>
            <a:r>
              <a:rPr lang="en-US" sz="2400" dirty="0" smtClean="0">
                <a:solidFill>
                  <a:srgbClr val="000066"/>
                </a:solidFill>
              </a:rPr>
              <a:t> </a:t>
            </a:r>
            <a:r>
              <a:rPr lang="en-US" sz="2400" dirty="0" err="1" smtClean="0">
                <a:solidFill>
                  <a:srgbClr val="000066"/>
                </a:solidFill>
              </a:rPr>
              <a:t>mekanisme</a:t>
            </a:r>
            <a:r>
              <a:rPr lang="en-US" sz="2400" dirty="0" smtClean="0">
                <a:solidFill>
                  <a:srgbClr val="000066"/>
                </a:solidFill>
              </a:rPr>
              <a:t> yang </a:t>
            </a:r>
            <a:r>
              <a:rPr lang="en-US" sz="2400" dirty="0" err="1" smtClean="0">
                <a:solidFill>
                  <a:srgbClr val="000066"/>
                </a:solidFill>
              </a:rPr>
              <a:t>digunakan</a:t>
            </a:r>
            <a:r>
              <a:rPr lang="en-US" sz="2400" dirty="0" smtClean="0">
                <a:solidFill>
                  <a:srgbClr val="000066"/>
                </a:solidFill>
              </a:rPr>
              <a:t> </a:t>
            </a:r>
            <a:r>
              <a:rPr lang="en-US" sz="2400" dirty="0" err="1" smtClean="0">
                <a:solidFill>
                  <a:srgbClr val="000066"/>
                </a:solidFill>
              </a:rPr>
              <a:t>adalah</a:t>
            </a:r>
            <a:r>
              <a:rPr lang="en-US" sz="2400" dirty="0" smtClean="0">
                <a:solidFill>
                  <a:srgbClr val="000066"/>
                </a:solidFill>
              </a:rPr>
              <a:t> </a:t>
            </a:r>
            <a:r>
              <a:rPr lang="en-US" sz="2400" dirty="0" err="1" smtClean="0">
                <a:solidFill>
                  <a:srgbClr val="000066"/>
                </a:solidFill>
              </a:rPr>
              <a:t>mereka</a:t>
            </a:r>
            <a:r>
              <a:rPr lang="en-US" sz="2400" dirty="0" smtClean="0">
                <a:solidFill>
                  <a:srgbClr val="000066"/>
                </a:solidFill>
              </a:rPr>
              <a:t> </a:t>
            </a:r>
            <a:r>
              <a:rPr lang="en-US" sz="2400" dirty="0" err="1" smtClean="0">
                <a:solidFill>
                  <a:srgbClr val="000066"/>
                </a:solidFill>
              </a:rPr>
              <a:t>menilai</a:t>
            </a:r>
            <a:r>
              <a:rPr lang="en-US" sz="2400" dirty="0" smtClean="0">
                <a:solidFill>
                  <a:srgbClr val="000066"/>
                </a:solidFill>
              </a:rPr>
              <a:t> </a:t>
            </a:r>
            <a:r>
              <a:rPr lang="en-US" sz="2400" dirty="0" err="1" smtClean="0">
                <a:solidFill>
                  <a:srgbClr val="000066"/>
                </a:solidFill>
              </a:rPr>
              <a:t>keberadaan</a:t>
            </a:r>
            <a:r>
              <a:rPr lang="en-US" sz="2400" dirty="0" smtClean="0">
                <a:solidFill>
                  <a:srgbClr val="000066"/>
                </a:solidFill>
              </a:rPr>
              <a:t>  </a:t>
            </a:r>
            <a:r>
              <a:rPr lang="en-US" sz="2400" dirty="0" err="1" smtClean="0">
                <a:solidFill>
                  <a:srgbClr val="000066"/>
                </a:solidFill>
              </a:rPr>
              <a:t>dari</a:t>
            </a:r>
            <a:r>
              <a:rPr lang="en-US" sz="2400" dirty="0" smtClean="0">
                <a:solidFill>
                  <a:srgbClr val="000066"/>
                </a:solidFill>
              </a:rPr>
              <a:t> </a:t>
            </a:r>
            <a:r>
              <a:rPr lang="en-US" sz="2400" i="1" dirty="0" smtClean="0">
                <a:solidFill>
                  <a:srgbClr val="000066"/>
                </a:solidFill>
              </a:rPr>
              <a:t>ecological reserve</a:t>
            </a:r>
            <a:r>
              <a:rPr lang="en-US" sz="2400" dirty="0" smtClean="0">
                <a:solidFill>
                  <a:srgbClr val="000066"/>
                </a:solidFill>
              </a:rPr>
              <a:t>.</a:t>
            </a:r>
          </a:p>
          <a:p>
            <a:pPr algn="just" eaLnBrk="1" hangingPunct="1">
              <a:buFont typeface="Wingdings" pitchFamily="2" charset="2"/>
              <a:buNone/>
            </a:pPr>
            <a:endParaRPr lang="en-US" sz="1400" dirty="0" smtClean="0">
              <a:solidFill>
                <a:srgbClr val="000066"/>
              </a:solidFill>
            </a:endParaRPr>
          </a:p>
          <a:p>
            <a:pPr algn="just" eaLnBrk="1" hangingPunct="1"/>
            <a:r>
              <a:rPr lang="en-US" sz="2400" dirty="0" err="1" smtClean="0">
                <a:solidFill>
                  <a:srgbClr val="000066"/>
                </a:solidFill>
                <a:sym typeface="Wingdings" pitchFamily="2" charset="2"/>
              </a:rPr>
              <a:t>Nilai</a:t>
            </a:r>
            <a:r>
              <a:rPr lang="en-US" sz="2400" dirty="0" smtClean="0">
                <a:solidFill>
                  <a:srgbClr val="000066"/>
                </a:solidFill>
                <a:sym typeface="Wingdings" pitchFamily="2" charset="2"/>
              </a:rPr>
              <a:t> yang </a:t>
            </a:r>
            <a:r>
              <a:rPr lang="en-US" sz="2400" dirty="0" err="1" smtClean="0">
                <a:solidFill>
                  <a:srgbClr val="000066"/>
                </a:solidFill>
                <a:sym typeface="Wingdings" pitchFamily="2" charset="2"/>
              </a:rPr>
              <a:t>digunakan</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dalam</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kondisi</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ini</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adalah</a:t>
            </a:r>
            <a:r>
              <a:rPr lang="en-US" sz="2400" dirty="0" smtClean="0">
                <a:solidFill>
                  <a:srgbClr val="000066"/>
                </a:solidFill>
                <a:sym typeface="Wingdings" pitchFamily="2" charset="2"/>
              </a:rPr>
              <a:t> </a:t>
            </a:r>
            <a:r>
              <a:rPr lang="en-US" sz="2400" b="1" i="1" dirty="0" smtClean="0">
                <a:solidFill>
                  <a:srgbClr val="FF0000"/>
                </a:solidFill>
                <a:sym typeface="Wingdings" pitchFamily="2" charset="2"/>
              </a:rPr>
              <a:t>existence value</a:t>
            </a:r>
            <a:r>
              <a:rPr lang="en-US" sz="2400" dirty="0" smtClean="0">
                <a:solidFill>
                  <a:srgbClr val="FF0000"/>
                </a:solidFill>
                <a:sym typeface="Wingdings" pitchFamily="2" charset="2"/>
              </a:rPr>
              <a:t> </a:t>
            </a:r>
            <a:r>
              <a:rPr lang="en-US" sz="2400" dirty="0" err="1" smtClean="0">
                <a:solidFill>
                  <a:srgbClr val="FF0000"/>
                </a:solidFill>
                <a:sym typeface="Wingdings" pitchFamily="2" charset="2"/>
              </a:rPr>
              <a:t>atau</a:t>
            </a:r>
            <a:r>
              <a:rPr lang="en-US" sz="2400" dirty="0" smtClean="0">
                <a:solidFill>
                  <a:srgbClr val="FF0000"/>
                </a:solidFill>
                <a:sym typeface="Wingdings" pitchFamily="2" charset="2"/>
              </a:rPr>
              <a:t> </a:t>
            </a:r>
            <a:r>
              <a:rPr lang="en-US" sz="2400" b="1" i="1" dirty="0" smtClean="0">
                <a:solidFill>
                  <a:srgbClr val="FF0000"/>
                </a:solidFill>
                <a:sym typeface="Wingdings" pitchFamily="2" charset="2"/>
              </a:rPr>
              <a:t>passive use value</a:t>
            </a:r>
            <a:r>
              <a:rPr lang="en-US" sz="2400" dirty="0" smtClean="0">
                <a:solidFill>
                  <a:srgbClr val="FF0000"/>
                </a:solidFill>
                <a:sym typeface="Wingdings" pitchFamily="2" charset="2"/>
              </a:rPr>
              <a:t>.  </a:t>
            </a:r>
            <a:endParaRPr lang="en-US" sz="2400" dirty="0" smtClean="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ctr" eaLnBrk="1" hangingPunct="1">
              <a:defRPr/>
            </a:pPr>
            <a:r>
              <a:rPr lang="en-US" sz="3600" b="1" dirty="0" smtClean="0">
                <a:solidFill>
                  <a:srgbClr val="000066"/>
                </a:solidFill>
                <a:effectLst>
                  <a:outerShdw blurRad="38100" dist="38100" dir="2700000" algn="tl">
                    <a:srgbClr val="000000"/>
                  </a:outerShdw>
                </a:effectLst>
              </a:rPr>
              <a:t>A TYPOLOGY OF ENVIRONMENTAL VALUES (</a:t>
            </a:r>
            <a:r>
              <a:rPr lang="id-ID" sz="3600" b="1" dirty="0" smtClean="0">
                <a:solidFill>
                  <a:srgbClr val="000066"/>
                </a:solidFill>
                <a:effectLst>
                  <a:outerShdw blurRad="38100" dist="38100" dir="2700000" algn="tl">
                    <a:srgbClr val="000000"/>
                  </a:outerShdw>
                </a:effectLst>
              </a:rPr>
              <a:t>5</a:t>
            </a:r>
            <a:r>
              <a:rPr lang="en-US" sz="3600" b="1" dirty="0" smtClean="0">
                <a:solidFill>
                  <a:srgbClr val="000066"/>
                </a:solidFill>
                <a:effectLst>
                  <a:outerShdw blurRad="38100" dist="38100" dir="2700000" algn="tl">
                    <a:srgbClr val="000000"/>
                  </a:outerShdw>
                </a:effectLst>
              </a:rPr>
              <a:t>)</a:t>
            </a:r>
          </a:p>
        </p:txBody>
      </p:sp>
      <p:sp>
        <p:nvSpPr>
          <p:cNvPr id="26627" name="Rectangle 3"/>
          <p:cNvSpPr>
            <a:spLocks noGrp="1" noChangeArrowheads="1"/>
          </p:cNvSpPr>
          <p:nvPr>
            <p:ph idx="1"/>
          </p:nvPr>
        </p:nvSpPr>
        <p:spPr>
          <a:xfrm>
            <a:off x="0" y="2590800"/>
            <a:ext cx="8991600" cy="3733800"/>
          </a:xfrm>
        </p:spPr>
        <p:txBody>
          <a:bodyPr/>
          <a:lstStyle/>
          <a:p>
            <a:pPr algn="just" eaLnBrk="1" hangingPunct="1"/>
            <a:r>
              <a:rPr lang="en-US" sz="2400" dirty="0" err="1" smtClean="0">
                <a:solidFill>
                  <a:srgbClr val="000066"/>
                </a:solidFill>
                <a:sym typeface="Wingdings" pitchFamily="2" charset="2"/>
              </a:rPr>
              <a:t>Dikarenakan</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pengamatan</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perilaku</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pasar</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tidak</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bisa</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digunakan</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untuk</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mengukur</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nilai</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tersebut</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maka</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diperlukan</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suatu</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metode</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yaitu</a:t>
            </a:r>
            <a:r>
              <a:rPr lang="en-US" sz="2400" dirty="0" smtClean="0">
                <a:solidFill>
                  <a:srgbClr val="000066"/>
                </a:solidFill>
                <a:sym typeface="Wingdings" pitchFamily="2" charset="2"/>
              </a:rPr>
              <a:t> </a:t>
            </a:r>
            <a:r>
              <a:rPr lang="en-US" sz="2400" b="1" i="1" dirty="0" smtClean="0">
                <a:solidFill>
                  <a:srgbClr val="FF0000"/>
                </a:solidFill>
                <a:sym typeface="Wingdings" pitchFamily="2" charset="2"/>
              </a:rPr>
              <a:t>stated preference methods</a:t>
            </a:r>
            <a:r>
              <a:rPr lang="en-US" sz="2400" dirty="0" smtClean="0">
                <a:solidFill>
                  <a:srgbClr val="000066"/>
                </a:solidFill>
                <a:sym typeface="Wingdings" pitchFamily="2" charset="2"/>
              </a:rPr>
              <a:t>.</a:t>
            </a:r>
          </a:p>
          <a:p>
            <a:pPr algn="just" eaLnBrk="1" hangingPunct="1">
              <a:buFont typeface="Wingdings" pitchFamily="2" charset="2"/>
              <a:buNone/>
            </a:pPr>
            <a:endParaRPr lang="en-US" sz="2400" dirty="0" smtClean="0">
              <a:solidFill>
                <a:srgbClr val="000066"/>
              </a:solidFill>
              <a:sym typeface="Wingdings" pitchFamily="2" charset="2"/>
            </a:endParaRPr>
          </a:p>
          <a:p>
            <a:pPr algn="just" eaLnBrk="1" hangingPunct="1"/>
            <a:r>
              <a:rPr lang="en-US" sz="2400" dirty="0" err="1" smtClean="0">
                <a:solidFill>
                  <a:srgbClr val="000066"/>
                </a:solidFill>
                <a:sym typeface="Wingdings" pitchFamily="2" charset="2"/>
              </a:rPr>
              <a:t>Metode</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ini</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merapkan</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wawancara</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dengan</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seorang</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individu</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melalui</a:t>
            </a:r>
            <a:r>
              <a:rPr lang="en-US" sz="2400" dirty="0" smtClean="0">
                <a:solidFill>
                  <a:srgbClr val="000066"/>
                </a:solidFill>
                <a:sym typeface="Wingdings" pitchFamily="2" charset="2"/>
              </a:rPr>
              <a:t> survey yang </a:t>
            </a:r>
            <a:r>
              <a:rPr lang="en-US" sz="2400" dirty="0" err="1" smtClean="0">
                <a:solidFill>
                  <a:srgbClr val="000066"/>
                </a:solidFill>
                <a:sym typeface="Wingdings" pitchFamily="2" charset="2"/>
              </a:rPr>
              <a:t>terstruktur</a:t>
            </a:r>
            <a:r>
              <a:rPr lang="en-US" sz="2400" dirty="0" smtClean="0">
                <a:solidFill>
                  <a:srgbClr val="000066"/>
                </a:solidFill>
                <a:sym typeface="Wingdings" pitchFamily="2" charset="2"/>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defRPr/>
            </a:pPr>
            <a:r>
              <a:rPr lang="en-US" sz="3600" b="1" dirty="0" smtClean="0">
                <a:solidFill>
                  <a:srgbClr val="000066"/>
                </a:solidFill>
                <a:effectLst>
                  <a:outerShdw blurRad="38100" dist="38100" dir="2700000" algn="tl">
                    <a:srgbClr val="000000"/>
                  </a:outerShdw>
                </a:effectLst>
              </a:rPr>
              <a:t>A TYPOLOGY OF ENVIRONMENTAL VALUES (8)</a:t>
            </a:r>
            <a:endParaRPr lang="ms-MY" sz="3600" b="1" dirty="0" smtClean="0">
              <a:solidFill>
                <a:srgbClr val="000066"/>
              </a:solidFill>
              <a:effectLst>
                <a:outerShdw blurRad="38100" dist="38100" dir="2700000" algn="tl">
                  <a:srgbClr val="000000"/>
                </a:outerShdw>
              </a:effectLst>
            </a:endParaRPr>
          </a:p>
        </p:txBody>
      </p:sp>
      <p:sp>
        <p:nvSpPr>
          <p:cNvPr id="27651" name="Rectangle 3"/>
          <p:cNvSpPr>
            <a:spLocks noGrp="1" noChangeArrowheads="1"/>
          </p:cNvSpPr>
          <p:nvPr>
            <p:ph idx="1"/>
          </p:nvPr>
        </p:nvSpPr>
        <p:spPr>
          <a:xfrm>
            <a:off x="152400" y="1981200"/>
            <a:ext cx="8839200" cy="4572000"/>
          </a:xfrm>
        </p:spPr>
        <p:txBody>
          <a:bodyPr/>
          <a:lstStyle/>
          <a:p>
            <a:pPr algn="just" eaLnBrk="1" hangingPunct="1">
              <a:lnSpc>
                <a:spcPct val="90000"/>
              </a:lnSpc>
            </a:pPr>
            <a:r>
              <a:rPr lang="ms-MY" sz="2400" dirty="0" smtClean="0">
                <a:solidFill>
                  <a:srgbClr val="000066"/>
                </a:solidFill>
              </a:rPr>
              <a:t>Terdapat beberapa tipe dari </a:t>
            </a:r>
            <a:r>
              <a:rPr lang="ms-MY" sz="2400" i="1" dirty="0" smtClean="0">
                <a:solidFill>
                  <a:srgbClr val="000066"/>
                </a:solidFill>
              </a:rPr>
              <a:t>stated preference method</a:t>
            </a:r>
            <a:r>
              <a:rPr lang="ms-MY" sz="2400" dirty="0" smtClean="0">
                <a:solidFill>
                  <a:srgbClr val="000066"/>
                </a:solidFill>
              </a:rPr>
              <a:t> yaitu:</a:t>
            </a:r>
          </a:p>
          <a:p>
            <a:pPr algn="just" eaLnBrk="1" hangingPunct="1">
              <a:lnSpc>
                <a:spcPct val="90000"/>
              </a:lnSpc>
              <a:buFont typeface="Wingdings" pitchFamily="2" charset="2"/>
              <a:buNone/>
            </a:pPr>
            <a:r>
              <a:rPr lang="ms-MY" sz="2400" dirty="0" smtClean="0">
                <a:solidFill>
                  <a:srgbClr val="000066"/>
                </a:solidFill>
              </a:rPr>
              <a:t>	1.	</a:t>
            </a:r>
            <a:r>
              <a:rPr lang="ms-MY" sz="2400" b="1" i="1" dirty="0" smtClean="0">
                <a:solidFill>
                  <a:srgbClr val="FF0000"/>
                </a:solidFill>
              </a:rPr>
              <a:t>Contingent Valuation</a:t>
            </a:r>
            <a:r>
              <a:rPr lang="ms-MY" sz="2400" dirty="0" smtClean="0">
                <a:solidFill>
                  <a:srgbClr val="FF0000"/>
                </a:solidFill>
              </a:rPr>
              <a:t> </a:t>
            </a:r>
            <a:r>
              <a:rPr lang="ms-MY" sz="2400" dirty="0" smtClean="0">
                <a:solidFill>
                  <a:srgbClr val="000066"/>
                </a:solidFill>
                <a:sym typeface="Wingdings" pitchFamily="2" charset="2"/>
              </a:rPr>
              <a:t> teknik yang sering digunakan 	dalam ekonomi lingkungan. Metode ini membangun 	sebuah pasar untuk barang lingkungan dan menentukan 	perubahan kesejahteraan ekonomi yang dihubungkan 	dengan perubahan barang dan jasa lingkungan.</a:t>
            </a:r>
          </a:p>
          <a:p>
            <a:pPr algn="just" eaLnBrk="1" hangingPunct="1">
              <a:lnSpc>
                <a:spcPct val="90000"/>
              </a:lnSpc>
              <a:buFont typeface="Wingdings" pitchFamily="2" charset="2"/>
              <a:buNone/>
            </a:pPr>
            <a:endParaRPr lang="ms-MY" sz="1200" dirty="0" smtClean="0">
              <a:solidFill>
                <a:srgbClr val="000066"/>
              </a:solidFill>
              <a:sym typeface="Wingdings" pitchFamily="2" charset="2"/>
            </a:endParaRPr>
          </a:p>
          <a:p>
            <a:pPr algn="just" eaLnBrk="1" hangingPunct="1">
              <a:lnSpc>
                <a:spcPct val="90000"/>
              </a:lnSpc>
              <a:buFont typeface="Wingdings" pitchFamily="2" charset="2"/>
              <a:buNone/>
            </a:pPr>
            <a:r>
              <a:rPr lang="ms-MY" sz="2400" dirty="0" smtClean="0">
                <a:solidFill>
                  <a:srgbClr val="000066"/>
                </a:solidFill>
                <a:sym typeface="Wingdings" pitchFamily="2" charset="2"/>
              </a:rPr>
              <a:t>	2.	</a:t>
            </a:r>
            <a:r>
              <a:rPr lang="ms-MY" sz="2400" b="1" i="1" dirty="0" smtClean="0">
                <a:solidFill>
                  <a:srgbClr val="000066"/>
                </a:solidFill>
                <a:sym typeface="Wingdings" pitchFamily="2" charset="2"/>
              </a:rPr>
              <a:t>Attribute Based Methods</a:t>
            </a:r>
            <a:r>
              <a:rPr lang="ms-MY" sz="2400" dirty="0" smtClean="0">
                <a:solidFill>
                  <a:srgbClr val="000066"/>
                </a:solidFill>
                <a:sym typeface="Wingdings" pitchFamily="2" charset="2"/>
              </a:rPr>
              <a:t>  metode ini membagi 	situasi dan konteks valuasi menjadi beberapa 	karakteristik.</a:t>
            </a:r>
            <a:r>
              <a:rPr lang="id-ID" sz="2400" dirty="0" smtClean="0">
                <a:solidFill>
                  <a:srgbClr val="000066"/>
                </a:solidFill>
                <a:sym typeface="Wingdings" pitchFamily="2" charset="2"/>
              </a:rPr>
              <a:t> </a:t>
            </a:r>
            <a:r>
              <a:rPr lang="ms-MY" sz="2400" dirty="0" smtClean="0">
                <a:solidFill>
                  <a:srgbClr val="000066"/>
                </a:solidFill>
                <a:sym typeface="Wingdings" pitchFamily="2" charset="2"/>
              </a:rPr>
              <a:t>karakteristik </a:t>
            </a:r>
            <a:r>
              <a:rPr lang="id-ID" sz="2400" dirty="0" smtClean="0">
                <a:solidFill>
                  <a:srgbClr val="000066"/>
                </a:solidFill>
                <a:sym typeface="Wingdings" pitchFamily="2" charset="2"/>
              </a:rPr>
              <a:t>tersebut</a:t>
            </a:r>
            <a:r>
              <a:rPr lang="ms-MY" sz="2400" dirty="0" smtClean="0">
                <a:solidFill>
                  <a:srgbClr val="000066"/>
                </a:solidFill>
                <a:sym typeface="Wingdings" pitchFamily="2" charset="2"/>
              </a:rPr>
              <a:t> dirancang untuk 	mencakup level kualitas lingkungan karena adanya 	</a:t>
            </a:r>
            <a:r>
              <a:rPr lang="id-ID" sz="2400" dirty="0" smtClean="0">
                <a:solidFill>
                  <a:srgbClr val="000066"/>
                </a:solidFill>
                <a:sym typeface="Wingdings" pitchFamily="2" charset="2"/>
              </a:rPr>
              <a:t>berbagai </a:t>
            </a:r>
            <a:r>
              <a:rPr lang="ms-MY" sz="2400" dirty="0" smtClean="0">
                <a:solidFill>
                  <a:srgbClr val="000066"/>
                </a:solidFill>
                <a:sym typeface="Wingdings" pitchFamily="2" charset="2"/>
              </a:rPr>
              <a:t>perubahan, seperti </a:t>
            </a:r>
            <a:r>
              <a:rPr lang="id-ID" sz="2400" smtClean="0">
                <a:solidFill>
                  <a:srgbClr val="000066"/>
                </a:solidFill>
                <a:sym typeface="Wingdings" pitchFamily="2" charset="2"/>
              </a:rPr>
              <a:t>perbedaan tingkatan</a:t>
            </a:r>
            <a:r>
              <a:rPr lang="ms-MY" sz="2400" dirty="0" smtClean="0">
                <a:solidFill>
                  <a:srgbClr val="000066"/>
                </a:solidFill>
                <a:sym typeface="Wingdings" pitchFamily="2" charset="2"/>
              </a:rPr>
              <a:t>	pengeluaran responden.</a:t>
            </a:r>
            <a:endParaRPr lang="ms-MY" sz="2400" dirty="0" smtClean="0">
              <a:solidFill>
                <a:srgbClr val="00006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3400" y="228600"/>
            <a:ext cx="8243888" cy="735013"/>
          </a:xfrm>
        </p:spPr>
        <p:txBody>
          <a:bodyPr/>
          <a:lstStyle/>
          <a:p>
            <a:r>
              <a:rPr lang="en-US" sz="4000" b="1">
                <a:solidFill>
                  <a:srgbClr val="003300"/>
                </a:solidFill>
                <a:effectLst/>
                <a:latin typeface="Berlin Sans FB" pitchFamily="34" charset="0"/>
              </a:rPr>
              <a:t>FONDASI VALUASI EKONOMI (1)</a:t>
            </a:r>
          </a:p>
        </p:txBody>
      </p:sp>
      <p:sp>
        <p:nvSpPr>
          <p:cNvPr id="45059" name="Rectangle 3"/>
          <p:cNvSpPr>
            <a:spLocks noGrp="1" noChangeArrowheads="1"/>
          </p:cNvSpPr>
          <p:nvPr>
            <p:ph idx="1"/>
          </p:nvPr>
        </p:nvSpPr>
        <p:spPr>
          <a:xfrm>
            <a:off x="228600" y="1752600"/>
            <a:ext cx="8763000" cy="4953000"/>
          </a:xfrm>
        </p:spPr>
        <p:txBody>
          <a:bodyPr>
            <a:normAutofit lnSpcReduction="10000"/>
          </a:bodyPr>
          <a:lstStyle/>
          <a:p>
            <a:pPr algn="just"/>
            <a:r>
              <a:rPr lang="en-US" sz="2400">
                <a:solidFill>
                  <a:srgbClr val="0000CC"/>
                </a:solidFill>
                <a:latin typeface="Tahoma" pitchFamily="34" charset="0"/>
              </a:rPr>
              <a:t>Pertanyaan yang sering muncul</a:t>
            </a:r>
            <a:r>
              <a:rPr lang="en-US" sz="2400">
                <a:solidFill>
                  <a:srgbClr val="003300"/>
                </a:solidFill>
                <a:latin typeface="Tahoma" pitchFamily="34" charset="0"/>
              </a:rPr>
              <a:t>: “bagaimana mengukur dan menilai jasa lingkungan pada saat konsumen tidak mengkonsumsi langsung jasa lingkungan tersebut, atau bahkan tidak pernah mengunjungi tempat dimana SDAL tersebut berada?” </a:t>
            </a:r>
            <a:r>
              <a:rPr lang="en-US" sz="2400">
                <a:solidFill>
                  <a:srgbClr val="0000CC"/>
                </a:solidFill>
                <a:latin typeface="Tahoma" pitchFamily="34" charset="0"/>
                <a:sym typeface="Wingdings" pitchFamily="2" charset="2"/>
              </a:rPr>
              <a:t></a:t>
            </a:r>
            <a:r>
              <a:rPr lang="en-US" sz="2400">
                <a:solidFill>
                  <a:srgbClr val="003300"/>
                </a:solidFill>
                <a:latin typeface="Tahoma" pitchFamily="34" charset="0"/>
                <a:sym typeface="Wingdings" pitchFamily="2" charset="2"/>
              </a:rPr>
              <a:t> </a:t>
            </a:r>
            <a:r>
              <a:rPr lang="en-US" sz="2400">
                <a:solidFill>
                  <a:srgbClr val="FF0000"/>
                </a:solidFill>
                <a:latin typeface="Tahoma" pitchFamily="34" charset="0"/>
                <a:sym typeface="Wingdings" pitchFamily="2" charset="2"/>
              </a:rPr>
              <a:t>VALUASI EKONOMI</a:t>
            </a:r>
          </a:p>
          <a:p>
            <a:pPr algn="just"/>
            <a:endParaRPr lang="en-US" sz="1000">
              <a:solidFill>
                <a:srgbClr val="FF0000"/>
              </a:solidFill>
              <a:latin typeface="Tahoma" pitchFamily="34" charset="0"/>
              <a:sym typeface="Wingdings" pitchFamily="2" charset="2"/>
            </a:endParaRPr>
          </a:p>
          <a:p>
            <a:pPr algn="just"/>
            <a:r>
              <a:rPr lang="en-US" sz="2400" b="1">
                <a:solidFill>
                  <a:srgbClr val="0000CC"/>
                </a:solidFill>
                <a:latin typeface="Tahoma" pitchFamily="34" charset="0"/>
              </a:rPr>
              <a:t>Valuasi ekonomi</a:t>
            </a:r>
            <a:r>
              <a:rPr lang="en-US" sz="2400">
                <a:latin typeface="Tahoma" pitchFamily="34" charset="0"/>
              </a:rPr>
              <a:t> </a:t>
            </a:r>
            <a:r>
              <a:rPr lang="en-US" sz="2400">
                <a:solidFill>
                  <a:srgbClr val="FF0000"/>
                </a:solidFill>
                <a:latin typeface="Tahoma" pitchFamily="34" charset="0"/>
                <a:sym typeface="Wingdings" pitchFamily="2" charset="2"/>
              </a:rPr>
              <a:t></a:t>
            </a:r>
            <a:r>
              <a:rPr lang="en-US" sz="2400">
                <a:latin typeface="Tahoma" pitchFamily="34" charset="0"/>
              </a:rPr>
              <a:t> </a:t>
            </a:r>
            <a:r>
              <a:rPr lang="en-US" sz="2400">
                <a:solidFill>
                  <a:srgbClr val="003300"/>
                </a:solidFill>
                <a:latin typeface="Tahoma" pitchFamily="34" charset="0"/>
              </a:rPr>
              <a:t>sebuah upaya untuk memberikan nilai kuantitatif terhadap barang dan jasa yang dihasilkan oleh SDAL terlepas dari apakah nilai pasar tersedia bagi barang dan jasa tersebut.</a:t>
            </a:r>
          </a:p>
          <a:p>
            <a:pPr algn="just">
              <a:buFontTx/>
              <a:buNone/>
            </a:pPr>
            <a:endParaRPr lang="en-US" sz="1200">
              <a:solidFill>
                <a:srgbClr val="003300"/>
              </a:solidFill>
              <a:latin typeface="Tahoma" pitchFamily="34" charset="0"/>
            </a:endParaRPr>
          </a:p>
          <a:p>
            <a:pPr algn="just"/>
            <a:r>
              <a:rPr lang="en-US" sz="2400">
                <a:solidFill>
                  <a:srgbClr val="003300"/>
                </a:solidFill>
                <a:latin typeface="Tahoma" pitchFamily="34" charset="0"/>
              </a:rPr>
              <a:t>Akar dari fondasi penilaian</a:t>
            </a:r>
            <a:r>
              <a:rPr lang="en-US" sz="2400" b="1">
                <a:solidFill>
                  <a:srgbClr val="003300"/>
                </a:solidFill>
                <a:latin typeface="Tahoma" pitchFamily="34" charset="0"/>
              </a:rPr>
              <a:t>:</a:t>
            </a:r>
            <a:r>
              <a:rPr lang="en-US" sz="2400">
                <a:solidFill>
                  <a:srgbClr val="003300"/>
                </a:solidFill>
                <a:latin typeface="Tahoma" pitchFamily="34" charset="0"/>
              </a:rPr>
              <a:t> </a:t>
            </a:r>
            <a:r>
              <a:rPr lang="en-US" sz="2400" b="1">
                <a:solidFill>
                  <a:srgbClr val="0000CC"/>
                </a:solidFill>
                <a:latin typeface="Tahoma" pitchFamily="34" charset="0"/>
              </a:rPr>
              <a:t>ekonomi neoklasik</a:t>
            </a:r>
            <a:r>
              <a:rPr lang="en-US" sz="2400">
                <a:solidFill>
                  <a:srgbClr val="003300"/>
                </a:solidFill>
                <a:latin typeface="Tahoma" pitchFamily="34" charset="0"/>
              </a:rPr>
              <a:t> (neoclassical economics) yang menekankan pada kepuasan konsumen.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ctr" eaLnBrk="1" hangingPunct="1">
              <a:defRPr/>
            </a:pPr>
            <a:r>
              <a:rPr lang="en-US" sz="3600" b="1" dirty="0" smtClean="0">
                <a:solidFill>
                  <a:srgbClr val="000066"/>
                </a:solidFill>
                <a:effectLst>
                  <a:outerShdw blurRad="38100" dist="38100" dir="2700000" algn="tl">
                    <a:srgbClr val="000000"/>
                  </a:outerShdw>
                </a:effectLst>
              </a:rPr>
              <a:t>A TYPOLOGY OF ENVIRONMENTAL VALUES (8)</a:t>
            </a:r>
          </a:p>
        </p:txBody>
      </p:sp>
      <p:sp>
        <p:nvSpPr>
          <p:cNvPr id="28675" name="Rectangle 3"/>
          <p:cNvSpPr>
            <a:spLocks noGrp="1" noChangeArrowheads="1"/>
          </p:cNvSpPr>
          <p:nvPr>
            <p:ph idx="1"/>
          </p:nvPr>
        </p:nvSpPr>
        <p:spPr>
          <a:xfrm>
            <a:off x="0" y="2133600"/>
            <a:ext cx="8991600" cy="4343400"/>
          </a:xfrm>
        </p:spPr>
        <p:txBody>
          <a:bodyPr/>
          <a:lstStyle/>
          <a:p>
            <a:pPr algn="just" eaLnBrk="1" hangingPunct="1">
              <a:lnSpc>
                <a:spcPct val="90000"/>
              </a:lnSpc>
              <a:buFont typeface="Wingdings" pitchFamily="2" charset="2"/>
              <a:buNone/>
            </a:pPr>
            <a:r>
              <a:rPr lang="en-US" sz="2400" dirty="0" smtClean="0">
                <a:solidFill>
                  <a:srgbClr val="000066"/>
                </a:solidFill>
              </a:rPr>
              <a:t>	</a:t>
            </a:r>
            <a:r>
              <a:rPr lang="en-US" sz="2400" b="1" u="sng" dirty="0" smtClean="0">
                <a:solidFill>
                  <a:srgbClr val="000066"/>
                </a:solidFill>
              </a:rPr>
              <a:t>Accounting for Uncertainty</a:t>
            </a:r>
          </a:p>
          <a:p>
            <a:pPr algn="just" eaLnBrk="1" hangingPunct="1">
              <a:lnSpc>
                <a:spcPct val="90000"/>
              </a:lnSpc>
              <a:buFont typeface="Wingdings" pitchFamily="2" charset="2"/>
              <a:buNone/>
            </a:pPr>
            <a:endParaRPr lang="en-US" sz="1400" b="1" u="sng" dirty="0" smtClean="0">
              <a:solidFill>
                <a:srgbClr val="000066"/>
              </a:solidFill>
            </a:endParaRPr>
          </a:p>
          <a:p>
            <a:pPr algn="just" eaLnBrk="1" hangingPunct="1">
              <a:lnSpc>
                <a:spcPct val="90000"/>
              </a:lnSpc>
            </a:pPr>
            <a:r>
              <a:rPr lang="en-US" sz="2400" dirty="0" err="1" smtClean="0">
                <a:solidFill>
                  <a:srgbClr val="000066"/>
                </a:solidFill>
              </a:rPr>
              <a:t>Perubahan</a:t>
            </a:r>
            <a:r>
              <a:rPr lang="en-US" sz="2400" dirty="0" smtClean="0">
                <a:solidFill>
                  <a:srgbClr val="000066"/>
                </a:solidFill>
              </a:rPr>
              <a:t> </a:t>
            </a:r>
            <a:r>
              <a:rPr lang="en-US" sz="2400" dirty="0" err="1" smtClean="0">
                <a:solidFill>
                  <a:srgbClr val="000066"/>
                </a:solidFill>
              </a:rPr>
              <a:t>dalam</a:t>
            </a:r>
            <a:r>
              <a:rPr lang="en-US" sz="2400" dirty="0" smtClean="0">
                <a:solidFill>
                  <a:srgbClr val="000066"/>
                </a:solidFill>
              </a:rPr>
              <a:t> </a:t>
            </a:r>
            <a:r>
              <a:rPr lang="en-US" sz="2400" dirty="0" err="1" smtClean="0">
                <a:solidFill>
                  <a:srgbClr val="000066"/>
                </a:solidFill>
              </a:rPr>
              <a:t>kualitas</a:t>
            </a:r>
            <a:r>
              <a:rPr lang="en-US" sz="2400" dirty="0" smtClean="0">
                <a:solidFill>
                  <a:srgbClr val="000066"/>
                </a:solidFill>
              </a:rPr>
              <a:t> </a:t>
            </a:r>
            <a:r>
              <a:rPr lang="en-US" sz="2400" dirty="0" err="1" smtClean="0">
                <a:solidFill>
                  <a:srgbClr val="000066"/>
                </a:solidFill>
              </a:rPr>
              <a:t>lingkungan</a:t>
            </a:r>
            <a:r>
              <a:rPr lang="en-US" sz="2400" dirty="0" smtClean="0">
                <a:solidFill>
                  <a:srgbClr val="000066"/>
                </a:solidFill>
              </a:rPr>
              <a:t> </a:t>
            </a:r>
            <a:r>
              <a:rPr lang="en-US" sz="2400" dirty="0" err="1" smtClean="0">
                <a:solidFill>
                  <a:srgbClr val="000066"/>
                </a:solidFill>
              </a:rPr>
              <a:t>serta</a:t>
            </a:r>
            <a:r>
              <a:rPr lang="en-US" sz="2400" dirty="0" smtClean="0">
                <a:solidFill>
                  <a:srgbClr val="000066"/>
                </a:solidFill>
              </a:rPr>
              <a:t> </a:t>
            </a:r>
            <a:r>
              <a:rPr lang="en-US" sz="2400" dirty="0" err="1" smtClean="0">
                <a:solidFill>
                  <a:srgbClr val="000066"/>
                </a:solidFill>
              </a:rPr>
              <a:t>dampak</a:t>
            </a:r>
            <a:r>
              <a:rPr lang="en-US" sz="2400" dirty="0" smtClean="0">
                <a:solidFill>
                  <a:srgbClr val="000066"/>
                </a:solidFill>
              </a:rPr>
              <a:t> </a:t>
            </a:r>
            <a:r>
              <a:rPr lang="en-US" sz="2400" dirty="0" err="1" smtClean="0">
                <a:solidFill>
                  <a:srgbClr val="000066"/>
                </a:solidFill>
              </a:rPr>
              <a:t>perubahan</a:t>
            </a:r>
            <a:r>
              <a:rPr lang="en-US" sz="2400" dirty="0" smtClean="0">
                <a:solidFill>
                  <a:srgbClr val="000066"/>
                </a:solidFill>
              </a:rPr>
              <a:t> </a:t>
            </a:r>
            <a:r>
              <a:rPr lang="en-US" sz="2400" dirty="0" err="1" smtClean="0">
                <a:solidFill>
                  <a:srgbClr val="000066"/>
                </a:solidFill>
              </a:rPr>
              <a:t>tersebut</a:t>
            </a:r>
            <a:r>
              <a:rPr lang="en-US" sz="2400" dirty="0" smtClean="0">
                <a:solidFill>
                  <a:srgbClr val="000066"/>
                </a:solidFill>
              </a:rPr>
              <a:t> </a:t>
            </a:r>
            <a:r>
              <a:rPr lang="en-US" sz="2400" dirty="0" err="1" smtClean="0">
                <a:solidFill>
                  <a:srgbClr val="000066"/>
                </a:solidFill>
              </a:rPr>
              <a:t>terhadap</a:t>
            </a:r>
            <a:r>
              <a:rPr lang="en-US" sz="2400" dirty="0" smtClean="0">
                <a:solidFill>
                  <a:srgbClr val="000066"/>
                </a:solidFill>
              </a:rPr>
              <a:t> </a:t>
            </a:r>
            <a:r>
              <a:rPr lang="en-US" sz="2400" dirty="0" err="1" smtClean="0">
                <a:solidFill>
                  <a:srgbClr val="000066"/>
                </a:solidFill>
              </a:rPr>
              <a:t>sistem</a:t>
            </a:r>
            <a:r>
              <a:rPr lang="en-US" sz="2400" dirty="0" smtClean="0">
                <a:solidFill>
                  <a:srgbClr val="000066"/>
                </a:solidFill>
              </a:rPr>
              <a:t> </a:t>
            </a:r>
            <a:r>
              <a:rPr lang="en-US" sz="2400" dirty="0" err="1" smtClean="0">
                <a:solidFill>
                  <a:srgbClr val="000066"/>
                </a:solidFill>
              </a:rPr>
              <a:t>kehidupan</a:t>
            </a:r>
            <a:r>
              <a:rPr lang="en-US" sz="2400" dirty="0" smtClean="0">
                <a:solidFill>
                  <a:srgbClr val="000066"/>
                </a:solidFill>
              </a:rPr>
              <a:t> </a:t>
            </a:r>
            <a:r>
              <a:rPr lang="en-US" sz="2400" dirty="0" err="1" smtClean="0">
                <a:solidFill>
                  <a:srgbClr val="000066"/>
                </a:solidFill>
              </a:rPr>
              <a:t>biasanya</a:t>
            </a:r>
            <a:r>
              <a:rPr lang="en-US" sz="2400" dirty="0" smtClean="0">
                <a:solidFill>
                  <a:srgbClr val="000066"/>
                </a:solidFill>
              </a:rPr>
              <a:t> </a:t>
            </a:r>
            <a:r>
              <a:rPr lang="en-US" sz="2400" dirty="0" err="1" smtClean="0">
                <a:solidFill>
                  <a:srgbClr val="000066"/>
                </a:solidFill>
              </a:rPr>
              <a:t>merupakan</a:t>
            </a:r>
            <a:r>
              <a:rPr lang="en-US" sz="2400" dirty="0" smtClean="0">
                <a:solidFill>
                  <a:srgbClr val="000066"/>
                </a:solidFill>
              </a:rPr>
              <a:t> </a:t>
            </a:r>
            <a:r>
              <a:rPr lang="en-US" sz="2400" dirty="0" err="1" smtClean="0">
                <a:solidFill>
                  <a:srgbClr val="000066"/>
                </a:solidFill>
              </a:rPr>
              <a:t>hal</a:t>
            </a:r>
            <a:r>
              <a:rPr lang="en-US" sz="2400" dirty="0" smtClean="0">
                <a:solidFill>
                  <a:srgbClr val="000066"/>
                </a:solidFill>
              </a:rPr>
              <a:t> yang </a:t>
            </a:r>
            <a:r>
              <a:rPr lang="en-US" sz="2400" dirty="0" err="1" smtClean="0">
                <a:solidFill>
                  <a:srgbClr val="000066"/>
                </a:solidFill>
              </a:rPr>
              <a:t>pasti</a:t>
            </a:r>
            <a:r>
              <a:rPr lang="en-US" sz="2400" dirty="0" smtClean="0">
                <a:solidFill>
                  <a:srgbClr val="000066"/>
                </a:solidFill>
              </a:rPr>
              <a:t> (</a:t>
            </a:r>
            <a:r>
              <a:rPr lang="en-US" sz="2400" i="1" dirty="0" smtClean="0">
                <a:solidFill>
                  <a:srgbClr val="000066"/>
                </a:solidFill>
              </a:rPr>
              <a:t>certain</a:t>
            </a:r>
            <a:r>
              <a:rPr lang="en-US" sz="2400" dirty="0" smtClean="0">
                <a:solidFill>
                  <a:srgbClr val="000066"/>
                </a:solidFill>
              </a:rPr>
              <a:t>).</a:t>
            </a:r>
          </a:p>
          <a:p>
            <a:pPr algn="just" eaLnBrk="1" hangingPunct="1">
              <a:lnSpc>
                <a:spcPct val="90000"/>
              </a:lnSpc>
              <a:buFont typeface="Wingdings" pitchFamily="2" charset="2"/>
              <a:buNone/>
            </a:pPr>
            <a:endParaRPr lang="en-US" sz="1200" dirty="0" smtClean="0">
              <a:solidFill>
                <a:srgbClr val="000066"/>
              </a:solidFill>
            </a:endParaRPr>
          </a:p>
          <a:p>
            <a:pPr algn="just" eaLnBrk="1" hangingPunct="1">
              <a:lnSpc>
                <a:spcPct val="90000"/>
              </a:lnSpc>
            </a:pPr>
            <a:r>
              <a:rPr lang="en-US" sz="2400" dirty="0" err="1" smtClean="0">
                <a:solidFill>
                  <a:srgbClr val="000066"/>
                </a:solidFill>
              </a:rPr>
              <a:t>Akan</a:t>
            </a:r>
            <a:r>
              <a:rPr lang="en-US" sz="2400" dirty="0" smtClean="0">
                <a:solidFill>
                  <a:srgbClr val="000066"/>
                </a:solidFill>
              </a:rPr>
              <a:t> </a:t>
            </a:r>
            <a:r>
              <a:rPr lang="en-US" sz="2400" dirty="0" err="1" smtClean="0">
                <a:solidFill>
                  <a:srgbClr val="000066"/>
                </a:solidFill>
              </a:rPr>
              <a:t>tetapi</a:t>
            </a:r>
            <a:r>
              <a:rPr lang="en-US" sz="2400" dirty="0" smtClean="0">
                <a:solidFill>
                  <a:srgbClr val="000066"/>
                </a:solidFill>
              </a:rPr>
              <a:t> </a:t>
            </a:r>
            <a:r>
              <a:rPr lang="en-US" sz="2400" dirty="0" err="1" smtClean="0">
                <a:solidFill>
                  <a:srgbClr val="000066"/>
                </a:solidFill>
              </a:rPr>
              <a:t>terdapat</a:t>
            </a:r>
            <a:r>
              <a:rPr lang="en-US" sz="2400" dirty="0" smtClean="0">
                <a:solidFill>
                  <a:srgbClr val="000066"/>
                </a:solidFill>
              </a:rPr>
              <a:t> </a:t>
            </a:r>
            <a:r>
              <a:rPr lang="en-US" sz="2400" dirty="0" err="1" smtClean="0">
                <a:solidFill>
                  <a:srgbClr val="000066"/>
                </a:solidFill>
              </a:rPr>
              <a:t>beberapa</a:t>
            </a:r>
            <a:r>
              <a:rPr lang="en-US" sz="2400" dirty="0" smtClean="0">
                <a:solidFill>
                  <a:srgbClr val="000066"/>
                </a:solidFill>
              </a:rPr>
              <a:t> </a:t>
            </a:r>
            <a:r>
              <a:rPr lang="en-US" sz="2400" dirty="0" err="1" smtClean="0">
                <a:solidFill>
                  <a:srgbClr val="000066"/>
                </a:solidFill>
              </a:rPr>
              <a:t>aspek</a:t>
            </a:r>
            <a:r>
              <a:rPr lang="en-US" sz="2400" dirty="0" smtClean="0">
                <a:solidFill>
                  <a:srgbClr val="000066"/>
                </a:solidFill>
              </a:rPr>
              <a:t> “</a:t>
            </a:r>
            <a:r>
              <a:rPr lang="en-US" sz="2400" dirty="0" err="1" smtClean="0">
                <a:solidFill>
                  <a:srgbClr val="000066"/>
                </a:solidFill>
              </a:rPr>
              <a:t>ketidakpastian</a:t>
            </a:r>
            <a:r>
              <a:rPr lang="en-US" sz="2400" dirty="0" smtClean="0">
                <a:solidFill>
                  <a:srgbClr val="000066"/>
                </a:solidFill>
              </a:rPr>
              <a:t>” </a:t>
            </a:r>
            <a:r>
              <a:rPr lang="en-US" sz="2400" dirty="0" err="1" smtClean="0">
                <a:solidFill>
                  <a:srgbClr val="000066"/>
                </a:solidFill>
              </a:rPr>
              <a:t>dalam</a:t>
            </a:r>
            <a:r>
              <a:rPr lang="en-US" sz="2400" dirty="0" smtClean="0">
                <a:solidFill>
                  <a:srgbClr val="000066"/>
                </a:solidFill>
              </a:rPr>
              <a:t> </a:t>
            </a:r>
            <a:r>
              <a:rPr lang="en-US" sz="2400" dirty="0" err="1" smtClean="0">
                <a:solidFill>
                  <a:srgbClr val="000066"/>
                </a:solidFill>
              </a:rPr>
              <a:t>nilai</a:t>
            </a:r>
            <a:r>
              <a:rPr lang="en-US" sz="2400" dirty="0" smtClean="0">
                <a:solidFill>
                  <a:srgbClr val="000066"/>
                </a:solidFill>
              </a:rPr>
              <a:t> </a:t>
            </a:r>
            <a:r>
              <a:rPr lang="en-US" sz="2400" dirty="0" err="1" smtClean="0">
                <a:solidFill>
                  <a:srgbClr val="000066"/>
                </a:solidFill>
              </a:rPr>
              <a:t>lingkungan</a:t>
            </a:r>
            <a:r>
              <a:rPr lang="en-US" sz="2400" dirty="0" smtClean="0">
                <a:solidFill>
                  <a:srgbClr val="000066"/>
                </a:solidFill>
              </a:rPr>
              <a:t>. </a:t>
            </a:r>
            <a:r>
              <a:rPr lang="en-US" sz="2400" dirty="0" err="1" smtClean="0">
                <a:solidFill>
                  <a:srgbClr val="000066"/>
                </a:solidFill>
              </a:rPr>
              <a:t>Oleh</a:t>
            </a:r>
            <a:r>
              <a:rPr lang="en-US" sz="2400" dirty="0" smtClean="0">
                <a:solidFill>
                  <a:srgbClr val="000066"/>
                </a:solidFill>
              </a:rPr>
              <a:t> </a:t>
            </a:r>
            <a:r>
              <a:rPr lang="en-US" sz="2400" dirty="0" err="1" smtClean="0">
                <a:solidFill>
                  <a:srgbClr val="000066"/>
                </a:solidFill>
              </a:rPr>
              <a:t>karena</a:t>
            </a:r>
            <a:r>
              <a:rPr lang="en-US" sz="2400" dirty="0" smtClean="0">
                <a:solidFill>
                  <a:srgbClr val="000066"/>
                </a:solidFill>
              </a:rPr>
              <a:t> </a:t>
            </a:r>
            <a:r>
              <a:rPr lang="en-US" sz="2400" dirty="0" err="1" smtClean="0">
                <a:solidFill>
                  <a:srgbClr val="000066"/>
                </a:solidFill>
              </a:rPr>
              <a:t>itu</a:t>
            </a:r>
            <a:r>
              <a:rPr lang="en-US" sz="2400" dirty="0" smtClean="0">
                <a:solidFill>
                  <a:srgbClr val="000066"/>
                </a:solidFill>
              </a:rPr>
              <a:t>, </a:t>
            </a:r>
            <a:r>
              <a:rPr lang="en-US" sz="2400" dirty="0" err="1" smtClean="0">
                <a:solidFill>
                  <a:srgbClr val="000066"/>
                </a:solidFill>
              </a:rPr>
              <a:t>terdapat</a:t>
            </a:r>
            <a:r>
              <a:rPr lang="en-US" sz="2400" dirty="0" smtClean="0">
                <a:solidFill>
                  <a:srgbClr val="000066"/>
                </a:solidFill>
              </a:rPr>
              <a:t> </a:t>
            </a:r>
            <a:r>
              <a:rPr lang="en-US" sz="2400" dirty="0" err="1" smtClean="0">
                <a:solidFill>
                  <a:srgbClr val="000066"/>
                </a:solidFill>
              </a:rPr>
              <a:t>dua</a:t>
            </a:r>
            <a:r>
              <a:rPr lang="en-US" sz="2400" dirty="0" smtClean="0">
                <a:solidFill>
                  <a:srgbClr val="000066"/>
                </a:solidFill>
              </a:rPr>
              <a:t> </a:t>
            </a:r>
            <a:r>
              <a:rPr lang="en-US" sz="2400" dirty="0" err="1" smtClean="0">
                <a:solidFill>
                  <a:srgbClr val="000066"/>
                </a:solidFill>
              </a:rPr>
              <a:t>kategori</a:t>
            </a:r>
            <a:r>
              <a:rPr lang="en-US" sz="2400" dirty="0" smtClean="0">
                <a:solidFill>
                  <a:srgbClr val="000066"/>
                </a:solidFill>
              </a:rPr>
              <a:t> </a:t>
            </a:r>
            <a:r>
              <a:rPr lang="en-US" sz="2400" dirty="0" err="1" smtClean="0">
                <a:solidFill>
                  <a:srgbClr val="000066"/>
                </a:solidFill>
              </a:rPr>
              <a:t>utama</a:t>
            </a:r>
            <a:r>
              <a:rPr lang="en-US" sz="2400" dirty="0" smtClean="0">
                <a:solidFill>
                  <a:srgbClr val="000066"/>
                </a:solidFill>
              </a:rPr>
              <a:t> </a:t>
            </a:r>
            <a:r>
              <a:rPr lang="en-US" sz="2400" dirty="0" err="1" smtClean="0">
                <a:solidFill>
                  <a:srgbClr val="000066"/>
                </a:solidFill>
              </a:rPr>
              <a:t>nilai-nilai</a:t>
            </a:r>
            <a:r>
              <a:rPr lang="en-US" sz="2400" dirty="0" smtClean="0">
                <a:solidFill>
                  <a:srgbClr val="000066"/>
                </a:solidFill>
              </a:rPr>
              <a:t> “</a:t>
            </a:r>
            <a:r>
              <a:rPr lang="en-US" sz="2400" i="1" dirty="0" smtClean="0">
                <a:solidFill>
                  <a:srgbClr val="000066"/>
                </a:solidFill>
              </a:rPr>
              <a:t>uncertainty</a:t>
            </a:r>
            <a:r>
              <a:rPr lang="en-US" sz="2400" dirty="0" smtClean="0">
                <a:solidFill>
                  <a:srgbClr val="000066"/>
                </a:solidFill>
              </a:rPr>
              <a:t>”, </a:t>
            </a:r>
            <a:r>
              <a:rPr lang="en-US" sz="2400" dirty="0" err="1" smtClean="0">
                <a:solidFill>
                  <a:srgbClr val="000066"/>
                </a:solidFill>
              </a:rPr>
              <a:t>yaitu</a:t>
            </a:r>
            <a:r>
              <a:rPr lang="en-US" sz="2400" dirty="0" smtClean="0">
                <a:solidFill>
                  <a:srgbClr val="000066"/>
                </a:solidFill>
              </a:rPr>
              <a:t> </a:t>
            </a:r>
            <a:r>
              <a:rPr lang="en-US" sz="2400" b="1" i="1" dirty="0" smtClean="0">
                <a:solidFill>
                  <a:srgbClr val="000066"/>
                </a:solidFill>
              </a:rPr>
              <a:t>Option Prices</a:t>
            </a:r>
            <a:r>
              <a:rPr lang="en-US" sz="2400" dirty="0" smtClean="0">
                <a:solidFill>
                  <a:srgbClr val="000066"/>
                </a:solidFill>
              </a:rPr>
              <a:t> (</a:t>
            </a:r>
            <a:r>
              <a:rPr lang="en-US" sz="2400" dirty="0" err="1" smtClean="0">
                <a:solidFill>
                  <a:srgbClr val="000066"/>
                </a:solidFill>
              </a:rPr>
              <a:t>adanya</a:t>
            </a:r>
            <a:r>
              <a:rPr lang="en-US" sz="2400" dirty="0" smtClean="0">
                <a:solidFill>
                  <a:srgbClr val="000066"/>
                </a:solidFill>
              </a:rPr>
              <a:t> </a:t>
            </a:r>
            <a:r>
              <a:rPr lang="en-US" sz="2400" dirty="0" err="1" smtClean="0">
                <a:solidFill>
                  <a:srgbClr val="000066"/>
                </a:solidFill>
              </a:rPr>
              <a:t>ketidakpastian</a:t>
            </a:r>
            <a:r>
              <a:rPr lang="en-US" sz="2400" dirty="0" smtClean="0">
                <a:solidFill>
                  <a:srgbClr val="000066"/>
                </a:solidFill>
              </a:rPr>
              <a:t> </a:t>
            </a:r>
            <a:r>
              <a:rPr lang="en-US" sz="2400" dirty="0" err="1" smtClean="0">
                <a:solidFill>
                  <a:srgbClr val="000066"/>
                </a:solidFill>
              </a:rPr>
              <a:t>dalam</a:t>
            </a:r>
            <a:r>
              <a:rPr lang="en-US" sz="2400" dirty="0" smtClean="0">
                <a:solidFill>
                  <a:srgbClr val="000066"/>
                </a:solidFill>
              </a:rPr>
              <a:t> </a:t>
            </a:r>
            <a:r>
              <a:rPr lang="en-US" sz="2400" dirty="0" err="1" smtClean="0">
                <a:solidFill>
                  <a:srgbClr val="000066"/>
                </a:solidFill>
              </a:rPr>
              <a:t>pengukuran</a:t>
            </a:r>
            <a:r>
              <a:rPr lang="en-US" sz="2400" dirty="0" smtClean="0">
                <a:solidFill>
                  <a:srgbClr val="000066"/>
                </a:solidFill>
              </a:rPr>
              <a:t> </a:t>
            </a:r>
            <a:r>
              <a:rPr lang="en-US" sz="2400" i="1" dirty="0" smtClean="0">
                <a:solidFill>
                  <a:srgbClr val="000066"/>
                </a:solidFill>
              </a:rPr>
              <a:t>welfare</a:t>
            </a:r>
            <a:r>
              <a:rPr lang="en-US" sz="2400" dirty="0" smtClean="0">
                <a:solidFill>
                  <a:srgbClr val="000066"/>
                </a:solidFill>
              </a:rPr>
              <a:t>) </a:t>
            </a:r>
            <a:r>
              <a:rPr lang="en-US" sz="2400" dirty="0" err="1" smtClean="0">
                <a:solidFill>
                  <a:srgbClr val="000066"/>
                </a:solidFill>
              </a:rPr>
              <a:t>dan</a:t>
            </a:r>
            <a:r>
              <a:rPr lang="en-US" sz="2400" dirty="0" smtClean="0">
                <a:solidFill>
                  <a:srgbClr val="000066"/>
                </a:solidFill>
              </a:rPr>
              <a:t> </a:t>
            </a:r>
            <a:r>
              <a:rPr lang="en-US" sz="2400" b="1" i="1" dirty="0" smtClean="0">
                <a:solidFill>
                  <a:srgbClr val="000066"/>
                </a:solidFill>
              </a:rPr>
              <a:t>Quasi Option Value </a:t>
            </a:r>
            <a:r>
              <a:rPr lang="en-US" sz="2400" dirty="0" smtClean="0">
                <a:solidFill>
                  <a:srgbClr val="000066"/>
                </a:solidFill>
              </a:rPr>
              <a:t>(</a:t>
            </a:r>
            <a:r>
              <a:rPr lang="en-US" sz="2400" dirty="0" err="1" smtClean="0">
                <a:solidFill>
                  <a:srgbClr val="000066"/>
                </a:solidFill>
              </a:rPr>
              <a:t>u</a:t>
            </a:r>
            <a:r>
              <a:rPr lang="en-US" sz="2400" dirty="0" err="1" smtClean="0">
                <a:solidFill>
                  <a:srgbClr val="000066"/>
                </a:solidFill>
                <a:sym typeface="Wingdings" pitchFamily="2" charset="2"/>
              </a:rPr>
              <a:t>ntuk</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kasus</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dimana</a:t>
            </a:r>
            <a:r>
              <a:rPr lang="en-US" sz="2400" dirty="0" smtClean="0">
                <a:solidFill>
                  <a:srgbClr val="000066"/>
                </a:solidFill>
                <a:sym typeface="Wingdings" pitchFamily="2" charset="2"/>
              </a:rPr>
              <a:t> </a:t>
            </a:r>
            <a:r>
              <a:rPr lang="en-US" sz="2400" i="1" dirty="0" smtClean="0">
                <a:solidFill>
                  <a:srgbClr val="000066"/>
                </a:solidFill>
                <a:sym typeface="Wingdings" pitchFamily="2" charset="2"/>
              </a:rPr>
              <a:t>benefit</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mengalami</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ketidakpastian</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dan</a:t>
            </a:r>
            <a:r>
              <a:rPr lang="en-US" sz="2400" dirty="0" smtClean="0">
                <a:solidFill>
                  <a:srgbClr val="000066"/>
                </a:solidFill>
                <a:sym typeface="Wingdings" pitchFamily="2" charset="2"/>
              </a:rPr>
              <a:t> </a:t>
            </a:r>
            <a:r>
              <a:rPr lang="en-US" sz="2400" dirty="0" err="1" smtClean="0">
                <a:solidFill>
                  <a:srgbClr val="000066"/>
                </a:solidFill>
                <a:sym typeface="Wingdings" pitchFamily="2" charset="2"/>
              </a:rPr>
              <a:t>terdapat</a:t>
            </a:r>
            <a:r>
              <a:rPr lang="en-US" sz="2400" dirty="0" smtClean="0">
                <a:solidFill>
                  <a:srgbClr val="000066"/>
                </a:solidFill>
                <a:sym typeface="Wingdings" pitchFamily="2" charset="2"/>
              </a:rPr>
              <a:t> </a:t>
            </a:r>
            <a:r>
              <a:rPr lang="en-US" sz="2400" i="1" dirty="0" smtClean="0">
                <a:solidFill>
                  <a:srgbClr val="000066"/>
                </a:solidFill>
                <a:sym typeface="Wingdings" pitchFamily="2" charset="2"/>
              </a:rPr>
              <a:t>irreversibility</a:t>
            </a:r>
            <a:r>
              <a:rPr lang="en-US" sz="2400" dirty="0" smtClean="0">
                <a:solidFill>
                  <a:srgbClr val="000066"/>
                </a:solidFill>
                <a:sym typeface="Wingdings" pitchFamily="2" charset="2"/>
              </a:rPr>
              <a:t>).</a:t>
            </a:r>
            <a:endParaRPr lang="en-US" sz="2400" i="1" dirty="0" smtClean="0">
              <a:solidFill>
                <a:srgbClr val="000066"/>
              </a:solidFill>
            </a:endParaRPr>
          </a:p>
          <a:p>
            <a:pPr algn="just" eaLnBrk="1" hangingPunct="1">
              <a:lnSpc>
                <a:spcPct val="90000"/>
              </a:lnSpc>
              <a:buFont typeface="Wingdings" pitchFamily="2" charset="2"/>
              <a:buNone/>
            </a:pPr>
            <a:endParaRPr lang="en-US" sz="2400" dirty="0" smtClean="0">
              <a:solidFill>
                <a:srgbClr val="000066"/>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WordArt 4"/>
          <p:cNvSpPr>
            <a:spLocks noChangeArrowheads="1" noChangeShapeType="1" noTextEdit="1"/>
          </p:cNvSpPr>
          <p:nvPr/>
        </p:nvSpPr>
        <p:spPr bwMode="auto">
          <a:xfrm>
            <a:off x="1371600" y="2362200"/>
            <a:ext cx="7010400" cy="2079625"/>
          </a:xfrm>
          <a:prstGeom prst="rect">
            <a:avLst/>
          </a:prstGeom>
        </p:spPr>
        <p:txBody>
          <a:bodyPr wrap="none" fromWordArt="1">
            <a:prstTxWarp prst="textPlain">
              <a:avLst>
                <a:gd name="adj" fmla="val 50000"/>
              </a:avLst>
            </a:prstTxWarp>
          </a:bodyPr>
          <a:lstStyle/>
          <a:p>
            <a:pPr algn="ctr"/>
            <a:r>
              <a:rPr lang="id-ID"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THANK YOU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33400" y="0"/>
            <a:ext cx="8243888" cy="735013"/>
          </a:xfrm>
        </p:spPr>
        <p:txBody>
          <a:bodyPr/>
          <a:lstStyle/>
          <a:p>
            <a:r>
              <a:rPr lang="en-US" sz="4000" b="1">
                <a:solidFill>
                  <a:srgbClr val="003300"/>
                </a:solidFill>
                <a:effectLst/>
                <a:latin typeface="Berlin Sans FB" pitchFamily="34" charset="0"/>
              </a:rPr>
              <a:t>FONDASI VALUASI EKONOMI (2)</a:t>
            </a:r>
          </a:p>
        </p:txBody>
      </p:sp>
      <p:sp>
        <p:nvSpPr>
          <p:cNvPr id="46083" name="Rectangle 3"/>
          <p:cNvSpPr>
            <a:spLocks noGrp="1" noChangeArrowheads="1"/>
          </p:cNvSpPr>
          <p:nvPr>
            <p:ph idx="1"/>
          </p:nvPr>
        </p:nvSpPr>
        <p:spPr>
          <a:xfrm>
            <a:off x="0" y="1447800"/>
            <a:ext cx="8991600" cy="5410200"/>
          </a:xfrm>
        </p:spPr>
        <p:txBody>
          <a:bodyPr/>
          <a:lstStyle/>
          <a:p>
            <a:pPr algn="just">
              <a:buFontTx/>
              <a:buNone/>
            </a:pPr>
            <a:endParaRPr lang="en-US" sz="800">
              <a:solidFill>
                <a:srgbClr val="003300"/>
              </a:solidFill>
              <a:latin typeface="Tahoma" pitchFamily="34" charset="0"/>
            </a:endParaRPr>
          </a:p>
          <a:p>
            <a:pPr algn="just"/>
            <a:r>
              <a:rPr lang="en-US" sz="2400">
                <a:solidFill>
                  <a:srgbClr val="003300"/>
                </a:solidFill>
                <a:latin typeface="Tahoma" pitchFamily="34" charset="0"/>
              </a:rPr>
              <a:t>Menurut </a:t>
            </a:r>
            <a:r>
              <a:rPr lang="en-US" sz="2400">
                <a:solidFill>
                  <a:srgbClr val="0000CC"/>
                </a:solidFill>
                <a:latin typeface="Tahoma" pitchFamily="34" charset="0"/>
              </a:rPr>
              <a:t>ekonomi neo-klasik</a:t>
            </a:r>
            <a:r>
              <a:rPr lang="en-US" sz="2400">
                <a:solidFill>
                  <a:srgbClr val="003300"/>
                </a:solidFill>
                <a:latin typeface="Tahoma" pitchFamily="34" charset="0"/>
              </a:rPr>
              <a:t> </a:t>
            </a:r>
            <a:r>
              <a:rPr lang="en-US" sz="2400" b="1">
                <a:solidFill>
                  <a:srgbClr val="0000CC"/>
                </a:solidFill>
                <a:latin typeface="Tahoma" pitchFamily="34" charset="0"/>
                <a:sym typeface="Wingdings" pitchFamily="2" charset="2"/>
              </a:rPr>
              <a:t></a:t>
            </a:r>
            <a:r>
              <a:rPr lang="en-US" sz="2400">
                <a:solidFill>
                  <a:srgbClr val="003300"/>
                </a:solidFill>
                <a:latin typeface="Tahoma" pitchFamily="34" charset="0"/>
              </a:rPr>
              <a:t> penilaian individu terhadap suatu barang atau jasa merupakan </a:t>
            </a:r>
            <a:r>
              <a:rPr lang="en-US" sz="2400">
                <a:solidFill>
                  <a:srgbClr val="FF0000"/>
                </a:solidFill>
                <a:latin typeface="Tahoma" pitchFamily="34" charset="0"/>
              </a:rPr>
              <a:t>selisih antara WTP dengan biaya yang diperlukan untuk mensuplai</a:t>
            </a:r>
            <a:r>
              <a:rPr lang="en-US" sz="2400">
                <a:solidFill>
                  <a:srgbClr val="003300"/>
                </a:solidFill>
                <a:latin typeface="Tahoma" pitchFamily="34" charset="0"/>
              </a:rPr>
              <a:t> (menyediakan) barang atau jasa tersebut.</a:t>
            </a:r>
          </a:p>
          <a:p>
            <a:pPr algn="just"/>
            <a:endParaRPr lang="en-US" sz="800">
              <a:solidFill>
                <a:srgbClr val="003300"/>
              </a:solidFill>
              <a:latin typeface="Tahoma" pitchFamily="34" charset="0"/>
            </a:endParaRPr>
          </a:p>
          <a:p>
            <a:pPr algn="just"/>
            <a:r>
              <a:rPr lang="en-US" sz="2400">
                <a:solidFill>
                  <a:srgbClr val="003300"/>
                </a:solidFill>
                <a:latin typeface="Tahoma" pitchFamily="34" charset="0"/>
              </a:rPr>
              <a:t>Jika untuk mendapatkan barang/jasa lingkungan tidak diperlukan biaya (</a:t>
            </a:r>
            <a:r>
              <a:rPr lang="en-US" sz="2400" i="1">
                <a:solidFill>
                  <a:srgbClr val="FF0000"/>
                </a:solidFill>
                <a:latin typeface="Tahoma" pitchFamily="34" charset="0"/>
              </a:rPr>
              <a:t>at no cost</a:t>
            </a:r>
            <a:r>
              <a:rPr lang="en-US" sz="2400">
                <a:solidFill>
                  <a:srgbClr val="003300"/>
                </a:solidFill>
                <a:latin typeface="Tahoma" pitchFamily="34" charset="0"/>
              </a:rPr>
              <a:t>) </a:t>
            </a:r>
            <a:r>
              <a:rPr lang="en-US" sz="2400">
                <a:solidFill>
                  <a:srgbClr val="0000CC"/>
                </a:solidFill>
                <a:latin typeface="Tahoma" pitchFamily="34" charset="0"/>
                <a:sym typeface="Wingdings" pitchFamily="2" charset="2"/>
              </a:rPr>
              <a:t></a:t>
            </a:r>
            <a:r>
              <a:rPr lang="en-US" sz="2400">
                <a:solidFill>
                  <a:srgbClr val="003300"/>
                </a:solidFill>
                <a:latin typeface="Tahoma" pitchFamily="34" charset="0"/>
                <a:sym typeface="Wingdings" pitchFamily="2" charset="2"/>
              </a:rPr>
              <a:t> </a:t>
            </a:r>
            <a:r>
              <a:rPr lang="en-US" sz="2400">
                <a:solidFill>
                  <a:srgbClr val="003300"/>
                </a:solidFill>
                <a:latin typeface="Tahoma" pitchFamily="34" charset="0"/>
              </a:rPr>
              <a:t>nilai WTP individu mencerminkan nilai SDAL itu sendiri, terlepas kita membayar/ tidak untuk mendapatkan barang/jasa tersebut</a:t>
            </a:r>
            <a:r>
              <a:rPr lang="en-US" sz="2000">
                <a:solidFill>
                  <a:srgbClr val="003300"/>
                </a:solidFill>
                <a:latin typeface="Tahoma" pitchFamily="34" charset="0"/>
              </a:rPr>
              <a:t>. </a:t>
            </a:r>
          </a:p>
          <a:p>
            <a:pPr algn="just"/>
            <a:endParaRPr lang="en-US" sz="800">
              <a:solidFill>
                <a:srgbClr val="003300"/>
              </a:solidFill>
              <a:latin typeface="Tahoma" pitchFamily="34" charset="0"/>
            </a:endParaRPr>
          </a:p>
          <a:p>
            <a:pPr algn="just"/>
            <a:r>
              <a:rPr lang="en-US" sz="2400">
                <a:solidFill>
                  <a:srgbClr val="003300"/>
                </a:solidFill>
                <a:latin typeface="Tahoma" pitchFamily="34" charset="0"/>
              </a:rPr>
              <a:t>Konsep ini </a:t>
            </a:r>
            <a:r>
              <a:rPr lang="en-US" sz="2400">
                <a:solidFill>
                  <a:srgbClr val="FF0000"/>
                </a:solidFill>
                <a:latin typeface="Tahoma" pitchFamily="34" charset="0"/>
              </a:rPr>
              <a:t>mirip dengan surplus konsumen</a:t>
            </a:r>
            <a:r>
              <a:rPr lang="en-US" sz="2400">
                <a:solidFill>
                  <a:srgbClr val="003300"/>
                </a:solidFill>
                <a:latin typeface="Tahoma" pitchFamily="34" charset="0"/>
              </a:rPr>
              <a:t> yang sudah dikenal cara pengukurannya dalam barang dan jasa konvensional/non SDAL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3"/>
          <p:cNvSpPr txBox="1">
            <a:spLocks noChangeArrowheads="1"/>
          </p:cNvSpPr>
          <p:nvPr/>
        </p:nvSpPr>
        <p:spPr bwMode="auto">
          <a:xfrm>
            <a:off x="1752600" y="304800"/>
            <a:ext cx="6324600" cy="579438"/>
          </a:xfrm>
          <a:prstGeom prst="rect">
            <a:avLst/>
          </a:prstGeom>
          <a:noFill/>
          <a:ln w="9525">
            <a:noFill/>
            <a:miter lim="800000"/>
            <a:headEnd/>
            <a:tailEnd/>
          </a:ln>
        </p:spPr>
        <p:txBody>
          <a:bodyPr>
            <a:spAutoFit/>
          </a:bodyPr>
          <a:lstStyle/>
          <a:p>
            <a:pPr algn="ctr" eaLnBrk="1" hangingPunct="1"/>
            <a:r>
              <a:rPr lang="en-US" sz="3200" b="1">
                <a:solidFill>
                  <a:srgbClr val="003300"/>
                </a:solidFill>
                <a:latin typeface="Berlin Sans FB" pitchFamily="34" charset="0"/>
              </a:rPr>
              <a:t>TUJUAN VALUASI EKONOMI</a:t>
            </a:r>
          </a:p>
        </p:txBody>
      </p:sp>
      <p:sp>
        <p:nvSpPr>
          <p:cNvPr id="15362" name="TextBox 5"/>
          <p:cNvSpPr txBox="1">
            <a:spLocks noChangeArrowheads="1"/>
          </p:cNvSpPr>
          <p:nvPr/>
        </p:nvSpPr>
        <p:spPr bwMode="auto">
          <a:xfrm>
            <a:off x="228600" y="1371600"/>
            <a:ext cx="8915400" cy="5156200"/>
          </a:xfrm>
          <a:prstGeom prst="rect">
            <a:avLst/>
          </a:prstGeom>
          <a:noFill/>
          <a:ln w="9525">
            <a:noFill/>
            <a:miter lim="800000"/>
            <a:headEnd/>
            <a:tailEnd/>
          </a:ln>
        </p:spPr>
        <p:txBody>
          <a:bodyPr>
            <a:spAutoFit/>
          </a:bodyPr>
          <a:lstStyle/>
          <a:p>
            <a:pPr marL="342900" indent="-342900" algn="just" eaLnBrk="1" hangingPunct="1">
              <a:buFont typeface="Calibri" pitchFamily="34" charset="0"/>
              <a:buAutoNum type="arabicPeriod"/>
            </a:pPr>
            <a:r>
              <a:rPr lang="en-US" sz="2400">
                <a:solidFill>
                  <a:srgbClr val="003300"/>
                </a:solidFill>
                <a:latin typeface="Tahoma" pitchFamily="34" charset="0"/>
              </a:rPr>
              <a:t>Menentukan nilai ekonomi total (Total Economic Value, TEV) dari suatu SDAL yang berada dalam suatu kawasan ekosistem tertentu</a:t>
            </a:r>
          </a:p>
          <a:p>
            <a:pPr marL="342900" indent="-342900" algn="just" eaLnBrk="1" hangingPunct="1">
              <a:buFont typeface="Calibri" pitchFamily="34" charset="0"/>
              <a:buAutoNum type="arabicPeriod"/>
            </a:pPr>
            <a:endParaRPr lang="en-US" sz="900">
              <a:solidFill>
                <a:srgbClr val="003300"/>
              </a:solidFill>
              <a:latin typeface="Tahoma" pitchFamily="34" charset="0"/>
            </a:endParaRPr>
          </a:p>
          <a:p>
            <a:pPr marL="342900" indent="-342900" algn="just" eaLnBrk="1" hangingPunct="1">
              <a:buFont typeface="Calibri" pitchFamily="34" charset="0"/>
              <a:buAutoNum type="arabicPeriod"/>
            </a:pPr>
            <a:r>
              <a:rPr lang="en-US" sz="2400">
                <a:solidFill>
                  <a:srgbClr val="003300"/>
                </a:solidFill>
                <a:latin typeface="Tahoma" pitchFamily="34" charset="0"/>
              </a:rPr>
              <a:t>Menentukan nilai jasa lingkungan tertentu dari suatu ekosistem atau sumberdaya alam dan lingkungan </a:t>
            </a:r>
          </a:p>
          <a:p>
            <a:pPr marL="342900" indent="-342900" algn="just" eaLnBrk="1" hangingPunct="1">
              <a:buFont typeface="Calibri" pitchFamily="34" charset="0"/>
              <a:buAutoNum type="arabicPeriod"/>
            </a:pPr>
            <a:endParaRPr lang="en-US" sz="900">
              <a:solidFill>
                <a:srgbClr val="003300"/>
              </a:solidFill>
              <a:latin typeface="Tahoma" pitchFamily="34" charset="0"/>
            </a:endParaRPr>
          </a:p>
          <a:p>
            <a:pPr marL="342900" indent="-342900" algn="just" eaLnBrk="1" hangingPunct="1">
              <a:buFont typeface="Calibri" pitchFamily="34" charset="0"/>
              <a:buAutoNum type="arabicPeriod"/>
            </a:pPr>
            <a:r>
              <a:rPr lang="en-US" sz="2400">
                <a:solidFill>
                  <a:srgbClr val="003300"/>
                </a:solidFill>
                <a:latin typeface="Tahoma" pitchFamily="34" charset="0"/>
              </a:rPr>
              <a:t>Menentukan nilai kerusakan lingkungan dengan tujuan menentukan nilai ganti rugi </a:t>
            </a:r>
          </a:p>
          <a:p>
            <a:pPr marL="342900" indent="-342900" algn="just" eaLnBrk="1" hangingPunct="1">
              <a:buFont typeface="Calibri" pitchFamily="34" charset="0"/>
              <a:buAutoNum type="arabicPeriod"/>
            </a:pPr>
            <a:endParaRPr lang="en-US" sz="900">
              <a:solidFill>
                <a:srgbClr val="003300"/>
              </a:solidFill>
              <a:latin typeface="Tahoma" pitchFamily="34" charset="0"/>
            </a:endParaRPr>
          </a:p>
          <a:p>
            <a:pPr marL="342900" indent="-342900" algn="just" eaLnBrk="1" hangingPunct="1">
              <a:buFont typeface="Calibri" pitchFamily="34" charset="0"/>
              <a:buAutoNum type="arabicPeriod"/>
            </a:pPr>
            <a:r>
              <a:rPr lang="en-US" sz="2400">
                <a:solidFill>
                  <a:srgbClr val="003300"/>
                </a:solidFill>
                <a:latin typeface="Tahoma" pitchFamily="34" charset="0"/>
              </a:rPr>
              <a:t>Menentukan nilai dampak lingkungan dari suatu kegiatan pembangunan</a:t>
            </a:r>
          </a:p>
          <a:p>
            <a:pPr marL="342900" indent="-342900" algn="just" eaLnBrk="1" hangingPunct="1">
              <a:buFont typeface="Calibri" pitchFamily="34" charset="0"/>
              <a:buAutoNum type="arabicPeriod"/>
            </a:pPr>
            <a:endParaRPr lang="en-US" sz="900">
              <a:solidFill>
                <a:srgbClr val="003300"/>
              </a:solidFill>
              <a:latin typeface="Tahoma" pitchFamily="34" charset="0"/>
            </a:endParaRPr>
          </a:p>
          <a:p>
            <a:pPr marL="342900" indent="-342900" algn="just" eaLnBrk="1" hangingPunct="1">
              <a:buFont typeface="Calibri" pitchFamily="34" charset="0"/>
              <a:buAutoNum type="arabicPeriod"/>
            </a:pPr>
            <a:r>
              <a:rPr lang="en-US" sz="2400">
                <a:solidFill>
                  <a:srgbClr val="003300"/>
                </a:solidFill>
                <a:latin typeface="Tahoma" pitchFamily="34" charset="0"/>
              </a:rPr>
              <a:t>Menentukan nilai lingkungan (kerusakan lingkungan, nilai SDAL, dll) dengan tujuan menyusun neraca SDAL</a:t>
            </a:r>
          </a:p>
          <a:p>
            <a:pPr marL="342900" indent="-342900" algn="just" eaLnBrk="1" hangingPunct="1">
              <a:buFont typeface="Calibri" pitchFamily="34" charset="0"/>
              <a:buAutoNum type="arabicPeriod"/>
            </a:pPr>
            <a:endParaRPr lang="en-US" sz="900">
              <a:solidFill>
                <a:srgbClr val="003300"/>
              </a:solidFill>
              <a:latin typeface="Tahoma" pitchFamily="34" charset="0"/>
            </a:endParaRPr>
          </a:p>
          <a:p>
            <a:pPr marL="342900" indent="-342900" algn="just" eaLnBrk="1" hangingPunct="1">
              <a:buFont typeface="Calibri" pitchFamily="34" charset="0"/>
              <a:buAutoNum type="arabicPeriod"/>
            </a:pPr>
            <a:r>
              <a:rPr lang="en-US" sz="2400">
                <a:solidFill>
                  <a:srgbClr val="003300"/>
                </a:solidFill>
                <a:latin typeface="Tahoma" pitchFamily="34" charset="0"/>
              </a:rPr>
              <a:t>Menentukan nilai lingkungan untuk menyusun PDRB Hijau</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3"/>
          <p:cNvSpPr txBox="1">
            <a:spLocks noChangeArrowheads="1"/>
          </p:cNvSpPr>
          <p:nvPr/>
        </p:nvSpPr>
        <p:spPr bwMode="auto">
          <a:xfrm>
            <a:off x="304800" y="1828800"/>
            <a:ext cx="8458200" cy="4359275"/>
          </a:xfrm>
          <a:prstGeom prst="rect">
            <a:avLst/>
          </a:prstGeom>
          <a:noFill/>
          <a:ln w="9525">
            <a:noFill/>
            <a:miter lim="800000"/>
            <a:headEnd/>
            <a:tailEnd/>
          </a:ln>
        </p:spPr>
        <p:txBody>
          <a:bodyPr>
            <a:spAutoFit/>
          </a:bodyPr>
          <a:lstStyle/>
          <a:p>
            <a:pPr marL="174625" indent="-174625" algn="just" eaLnBrk="1" hangingPunct="1">
              <a:buFont typeface="Arial" charset="0"/>
              <a:buChar char="•"/>
            </a:pPr>
            <a:r>
              <a:rPr lang="en-US" sz="2000">
                <a:solidFill>
                  <a:srgbClr val="003300"/>
                </a:solidFill>
                <a:latin typeface="Tahoma" pitchFamily="34" charset="0"/>
                <a:cs typeface="Tahoma" pitchFamily="34" charset="0"/>
              </a:rPr>
              <a:t>Jumlah maksimum seseorang ingin/rela/berkehendak/tidak keberatan mengorbankan barang dan jasa demi mendapatkan barang dan jasa lain </a:t>
            </a:r>
            <a:r>
              <a:rPr lang="en-US" sz="2000">
                <a:solidFill>
                  <a:srgbClr val="0000CC"/>
                </a:solidFill>
                <a:latin typeface="Tahoma" pitchFamily="34" charset="0"/>
                <a:cs typeface="Tahoma" pitchFamily="34" charset="0"/>
                <a:sym typeface="Wingdings" pitchFamily="2" charset="2"/>
              </a:rPr>
              <a:t></a:t>
            </a:r>
            <a:r>
              <a:rPr lang="en-US" sz="2000">
                <a:solidFill>
                  <a:srgbClr val="003300"/>
                </a:solidFill>
                <a:latin typeface="Tahoma" pitchFamily="34" charset="0"/>
                <a:cs typeface="Tahoma" pitchFamily="34" charset="0"/>
                <a:sym typeface="Wingdings" pitchFamily="2" charset="2"/>
              </a:rPr>
              <a:t> </a:t>
            </a:r>
            <a:r>
              <a:rPr lang="en-US" sz="2000">
                <a:solidFill>
                  <a:srgbClr val="FF0000"/>
                </a:solidFill>
                <a:latin typeface="Tahoma" pitchFamily="34" charset="0"/>
                <a:cs typeface="Tahoma" pitchFamily="34" charset="0"/>
                <a:sym typeface="Wingdings" pitchFamily="2" charset="2"/>
              </a:rPr>
              <a:t>Willingness to pay (WTP).</a:t>
            </a:r>
          </a:p>
          <a:p>
            <a:pPr marL="174625" indent="-174625" algn="just" eaLnBrk="1" hangingPunct="1">
              <a:buFont typeface="Arial" charset="0"/>
              <a:buNone/>
            </a:pPr>
            <a:endParaRPr lang="en-US" sz="1200">
              <a:solidFill>
                <a:srgbClr val="003300"/>
              </a:solidFill>
              <a:latin typeface="Tahoma" pitchFamily="34" charset="0"/>
              <a:cs typeface="Tahoma" pitchFamily="34" charset="0"/>
              <a:sym typeface="Wingdings" pitchFamily="2" charset="2"/>
            </a:endParaRPr>
          </a:p>
          <a:p>
            <a:pPr marL="174625" indent="-174625" algn="just" eaLnBrk="1" hangingPunct="1">
              <a:buFont typeface="Arial" charset="0"/>
              <a:buChar char="•"/>
            </a:pPr>
            <a:r>
              <a:rPr lang="en-US" sz="2000">
                <a:solidFill>
                  <a:srgbClr val="FF0000"/>
                </a:solidFill>
                <a:latin typeface="Tahoma" pitchFamily="34" charset="0"/>
                <a:cs typeface="Tahoma" pitchFamily="34" charset="0"/>
                <a:sym typeface="Wingdings" pitchFamily="2" charset="2"/>
              </a:rPr>
              <a:t>WTP SDAL</a:t>
            </a:r>
            <a:r>
              <a:rPr lang="en-US" sz="2000">
                <a:solidFill>
                  <a:srgbClr val="003300"/>
                </a:solidFill>
                <a:latin typeface="Tahoma" pitchFamily="34" charset="0"/>
                <a:cs typeface="Tahoma" pitchFamily="34" charset="0"/>
                <a:sym typeface="Wingdings" pitchFamily="2" charset="2"/>
              </a:rPr>
              <a:t> </a:t>
            </a:r>
            <a:r>
              <a:rPr lang="en-US" sz="2000">
                <a:solidFill>
                  <a:srgbClr val="0000CC"/>
                </a:solidFill>
                <a:latin typeface="Tahoma" pitchFamily="34" charset="0"/>
                <a:cs typeface="Tahoma" pitchFamily="34" charset="0"/>
                <a:sym typeface="Wingdings" pitchFamily="2" charset="2"/>
              </a:rPr>
              <a:t></a:t>
            </a:r>
            <a:r>
              <a:rPr lang="en-US" sz="2000">
                <a:solidFill>
                  <a:srgbClr val="003300"/>
                </a:solidFill>
                <a:latin typeface="Tahoma" pitchFamily="34" charset="0"/>
                <a:cs typeface="Tahoma" pitchFamily="34" charset="0"/>
                <a:sym typeface="Wingdings" pitchFamily="2" charset="2"/>
              </a:rPr>
              <a:t> kerelaan seseorang mengorbankan barang dan jasa untuk mendapatkan atau mempertahankan keberadaan barang dan jasa lingkungan dan SDA dapat dianggap sebagai nilai SDAL.</a:t>
            </a:r>
          </a:p>
          <a:p>
            <a:pPr marL="174625" indent="-174625" algn="just" eaLnBrk="1" hangingPunct="1">
              <a:buFont typeface="Arial" charset="0"/>
              <a:buNone/>
            </a:pPr>
            <a:endParaRPr lang="en-US" sz="1200">
              <a:solidFill>
                <a:srgbClr val="003300"/>
              </a:solidFill>
              <a:latin typeface="Tahoma" pitchFamily="34" charset="0"/>
              <a:cs typeface="Tahoma" pitchFamily="34" charset="0"/>
              <a:sym typeface="Wingdings" pitchFamily="2" charset="2"/>
            </a:endParaRPr>
          </a:p>
          <a:p>
            <a:pPr marL="174625" indent="-174625" algn="just" eaLnBrk="1" hangingPunct="1">
              <a:buFont typeface="Arial" charset="0"/>
              <a:buChar char="•"/>
            </a:pPr>
            <a:r>
              <a:rPr lang="en-US" sz="2000">
                <a:solidFill>
                  <a:srgbClr val="003300"/>
                </a:solidFill>
                <a:latin typeface="Tahoma" pitchFamily="34" charset="0"/>
                <a:cs typeface="Tahoma" pitchFamily="34" charset="0"/>
                <a:sym typeface="Wingdings" pitchFamily="2" charset="2"/>
              </a:rPr>
              <a:t>WTP dapat dinggap sebagai ‘</a:t>
            </a:r>
            <a:r>
              <a:rPr lang="en-US" sz="2000">
                <a:solidFill>
                  <a:srgbClr val="FF0000"/>
                </a:solidFill>
                <a:latin typeface="Tahoma" pitchFamily="34" charset="0"/>
                <a:cs typeface="Tahoma" pitchFamily="34" charset="0"/>
                <a:sym typeface="Wingdings" pitchFamily="2" charset="2"/>
              </a:rPr>
              <a:t>penterjemah</a:t>
            </a:r>
            <a:r>
              <a:rPr lang="en-US" sz="2000">
                <a:solidFill>
                  <a:srgbClr val="003300"/>
                </a:solidFill>
                <a:latin typeface="Tahoma" pitchFamily="34" charset="0"/>
                <a:cs typeface="Tahoma" pitchFamily="34" charset="0"/>
                <a:sym typeface="Wingdings" pitchFamily="2" charset="2"/>
              </a:rPr>
              <a:t>’ nilai ekologis SDAL terhadap bahasa ekonomi dengan mengukur nilai moneter dari setiap fungsi ekonomi dan ekologis SDAL tersebut. </a:t>
            </a:r>
          </a:p>
          <a:p>
            <a:pPr marL="174625" indent="-174625" algn="just" eaLnBrk="1" hangingPunct="1">
              <a:buFont typeface="Arial" charset="0"/>
              <a:buNone/>
            </a:pPr>
            <a:endParaRPr lang="en-US" sz="1600">
              <a:solidFill>
                <a:srgbClr val="003300"/>
              </a:solidFill>
              <a:latin typeface="Tahoma" pitchFamily="34" charset="0"/>
              <a:cs typeface="Tahoma" pitchFamily="34" charset="0"/>
              <a:sym typeface="Wingdings" pitchFamily="2" charset="2"/>
            </a:endParaRPr>
          </a:p>
          <a:p>
            <a:pPr marL="174625" indent="-174625" algn="just" eaLnBrk="1" hangingPunct="1">
              <a:buFont typeface="Arial" charset="0"/>
              <a:buChar char="•"/>
            </a:pPr>
            <a:r>
              <a:rPr lang="en-US" sz="2000">
                <a:solidFill>
                  <a:srgbClr val="003300"/>
                </a:solidFill>
                <a:latin typeface="Tahoma" pitchFamily="34" charset="0"/>
                <a:cs typeface="Tahoma" pitchFamily="34" charset="0"/>
                <a:sym typeface="Wingdings" pitchFamily="2" charset="2"/>
              </a:rPr>
              <a:t>Ada kecenderungan, peniaian SDAL dilakukan dengan </a:t>
            </a:r>
            <a:r>
              <a:rPr lang="en-US" sz="2000">
                <a:solidFill>
                  <a:srgbClr val="FF0000"/>
                </a:solidFill>
                <a:latin typeface="Tahoma" pitchFamily="34" charset="0"/>
                <a:cs typeface="Tahoma" pitchFamily="34" charset="0"/>
                <a:sym typeface="Wingdings" pitchFamily="2" charset="2"/>
              </a:rPr>
              <a:t>menggunakan nilai pasar</a:t>
            </a:r>
            <a:r>
              <a:rPr lang="en-US" sz="2000">
                <a:solidFill>
                  <a:srgbClr val="003300"/>
                </a:solidFill>
                <a:latin typeface="Tahoma" pitchFamily="34" charset="0"/>
                <a:cs typeface="Tahoma" pitchFamily="34" charset="0"/>
                <a:sym typeface="Wingdings" pitchFamily="2" charset="2"/>
              </a:rPr>
              <a:t>. Hal ini mudah dipahami dan tdk menimbulkan perdebatan walaupun menyisakan persoalan. </a:t>
            </a:r>
            <a:endParaRPr lang="en-US" sz="2000">
              <a:solidFill>
                <a:srgbClr val="003300"/>
              </a:solidFill>
              <a:latin typeface="Tahoma" pitchFamily="34" charset="0"/>
              <a:cs typeface="Tahoma" pitchFamily="34" charset="0"/>
            </a:endParaRPr>
          </a:p>
        </p:txBody>
      </p:sp>
      <p:sp>
        <p:nvSpPr>
          <p:cNvPr id="13315" name="TextBox 7"/>
          <p:cNvSpPr txBox="1">
            <a:spLocks noChangeArrowheads="1"/>
          </p:cNvSpPr>
          <p:nvPr/>
        </p:nvSpPr>
        <p:spPr bwMode="auto">
          <a:xfrm>
            <a:off x="1295400" y="152400"/>
            <a:ext cx="6553200" cy="701675"/>
          </a:xfrm>
          <a:prstGeom prst="rect">
            <a:avLst/>
          </a:prstGeom>
          <a:noFill/>
          <a:ln w="9525">
            <a:noFill/>
            <a:miter lim="800000"/>
            <a:headEnd/>
            <a:tailEnd/>
          </a:ln>
        </p:spPr>
        <p:txBody>
          <a:bodyPr>
            <a:spAutoFit/>
          </a:bodyPr>
          <a:lstStyle/>
          <a:p>
            <a:pPr algn="ctr" eaLnBrk="1" hangingPunct="1"/>
            <a:r>
              <a:rPr lang="en-US" sz="4000" b="1">
                <a:solidFill>
                  <a:srgbClr val="003300"/>
                </a:solidFill>
                <a:latin typeface="Tahoma" pitchFamily="34" charset="0"/>
                <a:cs typeface="Tahoma" pitchFamily="34" charset="0"/>
              </a:rPr>
              <a:t>Nilai Ekonomi SDAL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3"/>
          <p:cNvSpPr txBox="1">
            <a:spLocks noChangeArrowheads="1"/>
          </p:cNvSpPr>
          <p:nvPr/>
        </p:nvSpPr>
        <p:spPr bwMode="auto">
          <a:xfrm>
            <a:off x="1295400" y="228600"/>
            <a:ext cx="6858000" cy="701675"/>
          </a:xfrm>
          <a:prstGeom prst="rect">
            <a:avLst/>
          </a:prstGeom>
          <a:noFill/>
          <a:ln w="9525">
            <a:noFill/>
            <a:miter lim="800000"/>
            <a:headEnd/>
            <a:tailEnd/>
          </a:ln>
        </p:spPr>
        <p:txBody>
          <a:bodyPr>
            <a:spAutoFit/>
          </a:bodyPr>
          <a:lstStyle/>
          <a:p>
            <a:pPr algn="ctr" eaLnBrk="1" hangingPunct="1"/>
            <a:r>
              <a:rPr lang="en-US" sz="4000" b="1">
                <a:solidFill>
                  <a:srgbClr val="003300"/>
                </a:solidFill>
                <a:latin typeface="Berlin Sans FB" pitchFamily="34" charset="0"/>
              </a:rPr>
              <a:t>NILAI EKONOMI TOTAL (1)</a:t>
            </a:r>
          </a:p>
        </p:txBody>
      </p:sp>
      <p:sp>
        <p:nvSpPr>
          <p:cNvPr id="16386" name="TextBox 5"/>
          <p:cNvSpPr txBox="1">
            <a:spLocks noChangeArrowheads="1"/>
          </p:cNvSpPr>
          <p:nvPr/>
        </p:nvSpPr>
        <p:spPr bwMode="auto">
          <a:xfrm>
            <a:off x="0" y="1752600"/>
            <a:ext cx="8991600" cy="4321175"/>
          </a:xfrm>
          <a:prstGeom prst="rect">
            <a:avLst/>
          </a:prstGeom>
          <a:noFill/>
          <a:ln w="9525">
            <a:noFill/>
            <a:miter lim="800000"/>
            <a:headEnd/>
            <a:tailEnd/>
          </a:ln>
        </p:spPr>
        <p:txBody>
          <a:bodyPr>
            <a:spAutoFit/>
          </a:bodyPr>
          <a:lstStyle/>
          <a:p>
            <a:pPr marL="342900" indent="-342900" algn="just">
              <a:tabLst>
                <a:tab pos="395288" algn="l"/>
              </a:tabLst>
            </a:pPr>
            <a:r>
              <a:rPr lang="en-US" sz="2400">
                <a:solidFill>
                  <a:srgbClr val="003300"/>
                </a:solidFill>
                <a:latin typeface="Tahoma" pitchFamily="34" charset="0"/>
              </a:rPr>
              <a:t>●	Pada barang non konvensional yang menghasilkan jasa sulit 	terukur, penentuan surplus konsumen sulit dilakukan karena 	pasar tidak  memberikan sinyal/harga (ingat harga sebagai 	sinyal). Untuk menjembatani kompleksitas ini, maka dibuatlah 	konsep </a:t>
            </a:r>
            <a:r>
              <a:rPr lang="en-US" sz="2400" b="1" i="1">
                <a:solidFill>
                  <a:srgbClr val="0000CC"/>
                </a:solidFill>
                <a:latin typeface="Tahoma" pitchFamily="34" charset="0"/>
              </a:rPr>
              <a:t>total economic value</a:t>
            </a:r>
            <a:r>
              <a:rPr lang="en-US" sz="2400">
                <a:solidFill>
                  <a:srgbClr val="003300"/>
                </a:solidFill>
                <a:latin typeface="Tahoma" pitchFamily="34" charset="0"/>
              </a:rPr>
              <a:t> atau nilai ekonomi total 	(TEV), yaitu nilai ekonomi total bagi setiap individu atas SDAL. </a:t>
            </a:r>
          </a:p>
          <a:p>
            <a:pPr marL="342900" indent="-342900" algn="just" eaLnBrk="1" hangingPunct="1">
              <a:tabLst>
                <a:tab pos="395288" algn="l"/>
              </a:tabLst>
            </a:pPr>
            <a:endParaRPr lang="en-US" sz="2400">
              <a:solidFill>
                <a:srgbClr val="003300"/>
              </a:solidFill>
              <a:latin typeface="Tahoma" pitchFamily="34" charset="0"/>
            </a:endParaRPr>
          </a:p>
          <a:p>
            <a:pPr marL="342900" indent="-342900" algn="just" eaLnBrk="1" hangingPunct="1">
              <a:tabLst>
                <a:tab pos="395288" algn="l"/>
              </a:tabLst>
            </a:pPr>
            <a:endParaRPr lang="en-US" sz="1400">
              <a:solidFill>
                <a:srgbClr val="003300"/>
              </a:solidFill>
              <a:latin typeface="Tahoma" pitchFamily="34" charset="0"/>
            </a:endParaRPr>
          </a:p>
          <a:p>
            <a:pPr marL="342900" indent="-342900" algn="just" eaLnBrk="1" hangingPunct="1">
              <a:tabLst>
                <a:tab pos="395288" algn="l"/>
              </a:tabLst>
            </a:pPr>
            <a:r>
              <a:rPr lang="en-US" sz="2400">
                <a:solidFill>
                  <a:srgbClr val="003300"/>
                </a:solidFill>
                <a:latin typeface="Tahoma" pitchFamily="34" charset="0"/>
              </a:rPr>
              <a:t>●	Nilai ekonomi total (TEV) </a:t>
            </a:r>
            <a:r>
              <a:rPr lang="en-US" sz="2400">
                <a:solidFill>
                  <a:srgbClr val="0000CC"/>
                </a:solidFill>
                <a:latin typeface="Tahoma" pitchFamily="34" charset="0"/>
                <a:sym typeface="Wingdings" pitchFamily="2" charset="2"/>
              </a:rPr>
              <a:t></a:t>
            </a:r>
            <a:r>
              <a:rPr lang="en-US" sz="2400">
                <a:solidFill>
                  <a:srgbClr val="003300"/>
                </a:solidFill>
                <a:latin typeface="Tahoma" pitchFamily="34" charset="0"/>
                <a:sym typeface="Wingdings" pitchFamily="2" charset="2"/>
              </a:rPr>
              <a:t> nilai </a:t>
            </a:r>
            <a:r>
              <a:rPr lang="en-US" sz="2400">
                <a:solidFill>
                  <a:srgbClr val="003300"/>
                </a:solidFill>
                <a:latin typeface="Tahoma" pitchFamily="34" charset="0"/>
              </a:rPr>
              <a:t>ekonomi SDAL dalam suatu ekosistem tertentu yang merupakan penjumlahan dari nilai guna (use value) dan nilai non guna (non use value)</a:t>
            </a:r>
          </a:p>
          <a:p>
            <a:pPr marL="342900" indent="-342900" algn="just" eaLnBrk="1" hangingPunct="1">
              <a:tabLst>
                <a:tab pos="395288" algn="l"/>
              </a:tabLst>
            </a:pPr>
            <a:endParaRPr lang="en-US" sz="2400">
              <a:solidFill>
                <a:srgbClr val="003300"/>
              </a:solidFill>
              <a:latin typeface="Tahoma" pitchFamily="34" charset="0"/>
            </a:endParaRPr>
          </a:p>
        </p:txBody>
      </p:sp>
      <p:sp>
        <p:nvSpPr>
          <p:cNvPr id="5" name="TextBox 4"/>
          <p:cNvSpPr txBox="1"/>
          <p:nvPr/>
        </p:nvSpPr>
        <p:spPr>
          <a:xfrm>
            <a:off x="533400" y="3962400"/>
            <a:ext cx="7467600" cy="366713"/>
          </a:xfrm>
          <a:prstGeom prst="rect">
            <a:avLst/>
          </a:prstGeom>
          <a:noFill/>
        </p:spPr>
        <p:txBody>
          <a:bodyPr>
            <a:spAutoFit/>
          </a:bodyPr>
          <a:lstStyle/>
          <a:p>
            <a:pPr algn="just" eaLnBrk="1" hangingPunct="1"/>
            <a:endParaRPr lang="id-ID">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Box 3"/>
          <p:cNvSpPr txBox="1">
            <a:spLocks noChangeArrowheads="1"/>
          </p:cNvSpPr>
          <p:nvPr/>
        </p:nvSpPr>
        <p:spPr bwMode="auto">
          <a:xfrm>
            <a:off x="1295400" y="228600"/>
            <a:ext cx="6858000" cy="701675"/>
          </a:xfrm>
          <a:prstGeom prst="rect">
            <a:avLst/>
          </a:prstGeom>
          <a:noFill/>
          <a:ln w="9525">
            <a:noFill/>
            <a:miter lim="800000"/>
            <a:headEnd/>
            <a:tailEnd/>
          </a:ln>
        </p:spPr>
        <p:txBody>
          <a:bodyPr>
            <a:spAutoFit/>
          </a:bodyPr>
          <a:lstStyle/>
          <a:p>
            <a:pPr algn="ctr" eaLnBrk="1" hangingPunct="1"/>
            <a:r>
              <a:rPr lang="en-US" sz="4000" b="1">
                <a:solidFill>
                  <a:srgbClr val="003300"/>
                </a:solidFill>
                <a:latin typeface="Berlin Sans FB" pitchFamily="34" charset="0"/>
              </a:rPr>
              <a:t>NILAI EKONOMI TOTAL (2)</a:t>
            </a:r>
          </a:p>
        </p:txBody>
      </p:sp>
      <p:sp>
        <p:nvSpPr>
          <p:cNvPr id="47107" name="TextBox 5"/>
          <p:cNvSpPr txBox="1">
            <a:spLocks noChangeArrowheads="1"/>
          </p:cNvSpPr>
          <p:nvPr/>
        </p:nvSpPr>
        <p:spPr bwMode="auto">
          <a:xfrm>
            <a:off x="0" y="1828800"/>
            <a:ext cx="8991600" cy="4108450"/>
          </a:xfrm>
          <a:prstGeom prst="rect">
            <a:avLst/>
          </a:prstGeom>
          <a:noFill/>
          <a:ln w="9525">
            <a:noFill/>
            <a:miter lim="800000"/>
            <a:headEnd/>
            <a:tailEnd/>
          </a:ln>
        </p:spPr>
        <p:txBody>
          <a:bodyPr>
            <a:spAutoFit/>
          </a:bodyPr>
          <a:lstStyle/>
          <a:p>
            <a:pPr marL="342900" indent="-342900" algn="just"/>
            <a:r>
              <a:rPr lang="en-US" sz="2400">
                <a:solidFill>
                  <a:srgbClr val="003300"/>
                </a:solidFill>
                <a:latin typeface="Tahoma" pitchFamily="34" charset="0"/>
              </a:rPr>
              <a:t>●	TEV dianggap sama dengan manfaat bersih yang diperoleh individu dari sumberdaya alam</a:t>
            </a:r>
          </a:p>
          <a:p>
            <a:pPr marL="342900" indent="-342900" algn="just" eaLnBrk="1" hangingPunct="1"/>
            <a:endParaRPr lang="en-US" sz="2400">
              <a:solidFill>
                <a:srgbClr val="003300"/>
              </a:solidFill>
              <a:latin typeface="Tahoma" pitchFamily="34" charset="0"/>
            </a:endParaRPr>
          </a:p>
          <a:p>
            <a:pPr marL="342900" indent="-342900" algn="just"/>
            <a:r>
              <a:rPr lang="en-US" sz="2400">
                <a:solidFill>
                  <a:srgbClr val="003300"/>
                </a:solidFill>
                <a:latin typeface="Tahoma" pitchFamily="34" charset="0"/>
              </a:rPr>
              <a:t>●	Manfaat penentuan TEV :</a:t>
            </a:r>
          </a:p>
          <a:p>
            <a:pPr marL="342900" indent="-342900" algn="just"/>
            <a:r>
              <a:rPr lang="en-US" sz="2400">
                <a:solidFill>
                  <a:srgbClr val="003300"/>
                </a:solidFill>
                <a:latin typeface="Tahoma" pitchFamily="34" charset="0"/>
              </a:rPr>
              <a:t>	</a:t>
            </a:r>
            <a:r>
              <a:rPr lang="en-US" sz="2400">
                <a:solidFill>
                  <a:srgbClr val="003300"/>
                </a:solidFill>
                <a:latin typeface="Times New Roman" pitchFamily="18" charset="0"/>
              </a:rPr>
              <a:t>▲ 	</a:t>
            </a:r>
            <a:r>
              <a:rPr lang="en-US" sz="2400">
                <a:solidFill>
                  <a:srgbClr val="003300"/>
                </a:solidFill>
                <a:latin typeface="Tahoma" pitchFamily="34" charset="0"/>
              </a:rPr>
              <a:t>Apresiasi yang tinggi terhadap SDAL</a:t>
            </a:r>
          </a:p>
          <a:p>
            <a:pPr marL="342900" indent="-342900" algn="just"/>
            <a:r>
              <a:rPr lang="en-US" sz="2400">
                <a:solidFill>
                  <a:srgbClr val="003300"/>
                </a:solidFill>
                <a:latin typeface="Tahoma" pitchFamily="34" charset="0"/>
              </a:rPr>
              <a:t>	</a:t>
            </a:r>
            <a:r>
              <a:rPr lang="en-US" sz="2400">
                <a:solidFill>
                  <a:srgbClr val="003300"/>
                </a:solidFill>
                <a:latin typeface="Times New Roman" pitchFamily="18" charset="0"/>
              </a:rPr>
              <a:t>▲	</a:t>
            </a:r>
            <a:r>
              <a:rPr lang="en-US" sz="2400">
                <a:solidFill>
                  <a:srgbClr val="003300"/>
                </a:solidFill>
                <a:latin typeface="Tahoma" pitchFamily="34" charset="0"/>
              </a:rPr>
              <a:t>Merupakan data/informasi penting untuk menentukan 	kebijakan pengelolaan SDAL dengan mempertimbangkan 	hubungan timbal balik antara ekonomi dan lingkungan</a:t>
            </a:r>
          </a:p>
          <a:p>
            <a:pPr marL="342900" indent="-342900" algn="just"/>
            <a:r>
              <a:rPr lang="en-US" sz="2400">
                <a:solidFill>
                  <a:srgbClr val="003300"/>
                </a:solidFill>
                <a:latin typeface="Tahoma" pitchFamily="34" charset="0"/>
              </a:rPr>
              <a:t>	</a:t>
            </a:r>
            <a:r>
              <a:rPr lang="en-US" sz="2400">
                <a:solidFill>
                  <a:srgbClr val="003300"/>
                </a:solidFill>
                <a:latin typeface="Times New Roman" pitchFamily="18" charset="0"/>
              </a:rPr>
              <a:t>▲	</a:t>
            </a:r>
            <a:r>
              <a:rPr lang="en-US" sz="2400">
                <a:solidFill>
                  <a:srgbClr val="003300"/>
                </a:solidFill>
                <a:latin typeface="Tahoma" pitchFamily="34" charset="0"/>
              </a:rPr>
              <a:t>Sebagai bahan analisis alam menentukan proyek 	pemanfaatan SDAL</a:t>
            </a:r>
          </a:p>
          <a:p>
            <a:pPr marL="342900" indent="-342900" algn="just" eaLnBrk="1" hangingPunct="1"/>
            <a:endParaRPr lang="en-US" sz="2400">
              <a:solidFill>
                <a:srgbClr val="003300"/>
              </a:solidFill>
              <a:latin typeface="Tahoma" pitchFamily="34" charset="0"/>
            </a:endParaRPr>
          </a:p>
        </p:txBody>
      </p:sp>
      <p:sp>
        <p:nvSpPr>
          <p:cNvPr id="5" name="TextBox 4"/>
          <p:cNvSpPr txBox="1"/>
          <p:nvPr/>
        </p:nvSpPr>
        <p:spPr>
          <a:xfrm>
            <a:off x="533400" y="3962400"/>
            <a:ext cx="7467600" cy="366713"/>
          </a:xfrm>
          <a:prstGeom prst="rect">
            <a:avLst/>
          </a:prstGeom>
          <a:noFill/>
        </p:spPr>
        <p:txBody>
          <a:bodyPr>
            <a:spAutoFit/>
          </a:bodyPr>
          <a:lstStyle/>
          <a:p>
            <a:pPr algn="just" eaLnBrk="1" hangingPunct="1"/>
            <a:endParaRPr lang="id-ID">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3"/>
          <p:cNvSpPr txBox="1">
            <a:spLocks noChangeArrowheads="1"/>
          </p:cNvSpPr>
          <p:nvPr/>
        </p:nvSpPr>
        <p:spPr bwMode="auto">
          <a:xfrm>
            <a:off x="381000" y="152400"/>
            <a:ext cx="8458200" cy="701675"/>
          </a:xfrm>
          <a:prstGeom prst="rect">
            <a:avLst/>
          </a:prstGeom>
          <a:noFill/>
          <a:ln w="9525">
            <a:noFill/>
            <a:miter lim="800000"/>
            <a:headEnd/>
            <a:tailEnd/>
          </a:ln>
        </p:spPr>
        <p:txBody>
          <a:bodyPr>
            <a:spAutoFit/>
          </a:bodyPr>
          <a:lstStyle/>
          <a:p>
            <a:pPr algn="ctr" eaLnBrk="1" hangingPunct="1"/>
            <a:r>
              <a:rPr lang="en-US" sz="4000" b="1">
                <a:solidFill>
                  <a:srgbClr val="003300"/>
                </a:solidFill>
                <a:latin typeface="Berlin Sans FB" pitchFamily="34" charset="0"/>
              </a:rPr>
              <a:t>TAHAPAN VALUASI EKONOMI (1)</a:t>
            </a:r>
          </a:p>
        </p:txBody>
      </p:sp>
      <p:sp>
        <p:nvSpPr>
          <p:cNvPr id="17410" name="TextBox 5"/>
          <p:cNvSpPr txBox="1">
            <a:spLocks noChangeArrowheads="1"/>
          </p:cNvSpPr>
          <p:nvPr/>
        </p:nvSpPr>
        <p:spPr bwMode="auto">
          <a:xfrm>
            <a:off x="152400" y="1676400"/>
            <a:ext cx="8991600" cy="4838700"/>
          </a:xfrm>
          <a:prstGeom prst="rect">
            <a:avLst/>
          </a:prstGeom>
          <a:noFill/>
          <a:ln w="9525">
            <a:noFill/>
            <a:miter lim="800000"/>
            <a:headEnd/>
            <a:tailEnd/>
          </a:ln>
        </p:spPr>
        <p:txBody>
          <a:bodyPr>
            <a:spAutoFit/>
          </a:bodyPr>
          <a:lstStyle/>
          <a:p>
            <a:pPr algn="just" eaLnBrk="1" hangingPunct="1"/>
            <a:r>
              <a:rPr lang="en-US" sz="2400">
                <a:solidFill>
                  <a:srgbClr val="0000CC"/>
                </a:solidFill>
                <a:latin typeface="Tahoma" pitchFamily="34" charset="0"/>
              </a:rPr>
              <a:t>Tahap 1.</a:t>
            </a:r>
            <a:r>
              <a:rPr lang="en-US" sz="2400">
                <a:latin typeface="Tahoma" pitchFamily="34" charset="0"/>
              </a:rPr>
              <a:t> </a:t>
            </a:r>
          </a:p>
          <a:p>
            <a:pPr algn="just" eaLnBrk="1" hangingPunct="1"/>
            <a:r>
              <a:rPr lang="en-US" sz="2400">
                <a:solidFill>
                  <a:srgbClr val="FF0000"/>
                </a:solidFill>
                <a:latin typeface="Tahoma" pitchFamily="34" charset="0"/>
              </a:rPr>
              <a:t>Penentuan daerah atau wilayah yang akan divaluasi</a:t>
            </a:r>
            <a:r>
              <a:rPr lang="en-US" sz="2400">
                <a:solidFill>
                  <a:srgbClr val="003300"/>
                </a:solidFill>
                <a:latin typeface="Tahoma" pitchFamily="34" charset="0"/>
              </a:rPr>
              <a:t>, untuk mengetahui cakupan wilayah yang dapat dinilai, potensi SDAL, pola pemanfaatan, kondisi sosial ekonomi terkait dgn pemanfaatan, dan identifikasi narasumber  yang akan menjadi instrumen penilaian</a:t>
            </a:r>
          </a:p>
          <a:p>
            <a:pPr algn="just" eaLnBrk="1" hangingPunct="1"/>
            <a:endParaRPr lang="en-US" sz="2400">
              <a:solidFill>
                <a:srgbClr val="003300"/>
              </a:solidFill>
              <a:latin typeface="Tahoma" pitchFamily="34" charset="0"/>
            </a:endParaRPr>
          </a:p>
          <a:p>
            <a:r>
              <a:rPr lang="en-US" sz="2400">
                <a:solidFill>
                  <a:srgbClr val="0000CC"/>
                </a:solidFill>
                <a:latin typeface="Tahoma" pitchFamily="34" charset="0"/>
              </a:rPr>
              <a:t>Tahap 2.</a:t>
            </a:r>
            <a:r>
              <a:rPr lang="en-US" sz="2400">
                <a:latin typeface="Tahoma" pitchFamily="34" charset="0"/>
              </a:rPr>
              <a:t> </a:t>
            </a:r>
          </a:p>
          <a:p>
            <a:pPr algn="just"/>
            <a:r>
              <a:rPr lang="en-US" sz="2400">
                <a:solidFill>
                  <a:srgbClr val="FF0000"/>
                </a:solidFill>
                <a:latin typeface="Tahoma" pitchFamily="34" charset="0"/>
              </a:rPr>
              <a:t>Penentuan Tujuan</a:t>
            </a:r>
            <a:r>
              <a:rPr lang="en-US" sz="2400">
                <a:solidFill>
                  <a:srgbClr val="003300"/>
                </a:solidFill>
                <a:latin typeface="Tahoma" pitchFamily="34" charset="0"/>
              </a:rPr>
              <a:t>, untuk mengetahui tujuan/sasaran penilaian, apakah untuk menghitung nilai ekonomi total (TEV), menghitung biaya ganti rugi, neraca SDAL, AMDAL dll. Jika tujuan valuasi untuk menghitung TEV, dilanjutkan dengan tahapan berikutnya.</a:t>
            </a:r>
          </a:p>
          <a:p>
            <a:pPr algn="just" eaLnBrk="1" hangingPunct="1"/>
            <a:endParaRPr lang="en-US" sz="2400">
              <a:solidFill>
                <a:srgbClr val="003300"/>
              </a:solidFill>
              <a:latin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Box 3"/>
          <p:cNvSpPr txBox="1">
            <a:spLocks noChangeArrowheads="1"/>
          </p:cNvSpPr>
          <p:nvPr/>
        </p:nvSpPr>
        <p:spPr bwMode="auto">
          <a:xfrm>
            <a:off x="304800" y="152400"/>
            <a:ext cx="8610600" cy="701675"/>
          </a:xfrm>
          <a:prstGeom prst="rect">
            <a:avLst/>
          </a:prstGeom>
          <a:noFill/>
          <a:ln w="9525">
            <a:noFill/>
            <a:miter lim="800000"/>
            <a:headEnd/>
            <a:tailEnd/>
          </a:ln>
        </p:spPr>
        <p:txBody>
          <a:bodyPr>
            <a:spAutoFit/>
          </a:bodyPr>
          <a:lstStyle/>
          <a:p>
            <a:pPr algn="ctr" eaLnBrk="1" hangingPunct="1"/>
            <a:r>
              <a:rPr lang="en-US" sz="4000" b="1">
                <a:solidFill>
                  <a:srgbClr val="003300"/>
                </a:solidFill>
                <a:latin typeface="Berlin Sans FB" pitchFamily="34" charset="0"/>
              </a:rPr>
              <a:t>TAHAPAN VALUASI EKONOMI (2)</a:t>
            </a:r>
          </a:p>
        </p:txBody>
      </p:sp>
      <p:sp>
        <p:nvSpPr>
          <p:cNvPr id="48133" name="TextBox 7"/>
          <p:cNvSpPr txBox="1">
            <a:spLocks noChangeArrowheads="1"/>
          </p:cNvSpPr>
          <p:nvPr/>
        </p:nvSpPr>
        <p:spPr bwMode="auto">
          <a:xfrm>
            <a:off x="152400" y="1828800"/>
            <a:ext cx="8991600" cy="4838700"/>
          </a:xfrm>
          <a:prstGeom prst="rect">
            <a:avLst/>
          </a:prstGeom>
          <a:noFill/>
          <a:ln w="9525">
            <a:noFill/>
            <a:miter lim="800000"/>
            <a:headEnd/>
            <a:tailEnd/>
          </a:ln>
        </p:spPr>
        <p:txBody>
          <a:bodyPr>
            <a:spAutoFit/>
          </a:bodyPr>
          <a:lstStyle/>
          <a:p>
            <a:pPr algn="just" eaLnBrk="1" hangingPunct="1"/>
            <a:r>
              <a:rPr lang="en-US" sz="2400">
                <a:solidFill>
                  <a:srgbClr val="0000CC"/>
                </a:solidFill>
                <a:latin typeface="Tahoma" pitchFamily="34" charset="0"/>
              </a:rPr>
              <a:t>Tahap 3.</a:t>
            </a:r>
            <a:r>
              <a:rPr lang="en-US" sz="2400">
                <a:latin typeface="Tahoma" pitchFamily="34" charset="0"/>
              </a:rPr>
              <a:t> </a:t>
            </a:r>
          </a:p>
          <a:p>
            <a:pPr algn="just" eaLnBrk="1" hangingPunct="1"/>
            <a:r>
              <a:rPr lang="en-US" sz="2400">
                <a:solidFill>
                  <a:srgbClr val="FF0000"/>
                </a:solidFill>
                <a:latin typeface="Tahoma" pitchFamily="34" charset="0"/>
              </a:rPr>
              <a:t>Identifikasi permasalahan</a:t>
            </a:r>
            <a:r>
              <a:rPr lang="en-US" sz="2400">
                <a:solidFill>
                  <a:srgbClr val="003300"/>
                </a:solidFill>
                <a:latin typeface="Tahoma" pitchFamily="34" charset="0"/>
              </a:rPr>
              <a:t>, tidak semua komponen SDAL atau kerusakan lingkungan dapat divaluasi karena berbagai keterbatasan. Untuk itu perlu dibuat skala prioritas berdasarkan hasil identifikasi. Untuk kemudahan bisa dibuat matriks kualitatif yang sesuai.</a:t>
            </a:r>
          </a:p>
          <a:p>
            <a:pPr algn="just" eaLnBrk="1" hangingPunct="1"/>
            <a:endParaRPr lang="en-US" sz="2400">
              <a:solidFill>
                <a:srgbClr val="003300"/>
              </a:solidFill>
              <a:latin typeface="Tahoma" pitchFamily="34" charset="0"/>
            </a:endParaRPr>
          </a:p>
          <a:p>
            <a:pPr algn="just"/>
            <a:r>
              <a:rPr lang="en-US" sz="2400">
                <a:solidFill>
                  <a:srgbClr val="0000CC"/>
                </a:solidFill>
                <a:latin typeface="Tahoma" pitchFamily="34" charset="0"/>
              </a:rPr>
              <a:t>Tahap 4.</a:t>
            </a:r>
            <a:r>
              <a:rPr lang="en-US" sz="2400">
                <a:latin typeface="Tahoma" pitchFamily="34" charset="0"/>
              </a:rPr>
              <a:t> </a:t>
            </a:r>
          </a:p>
          <a:p>
            <a:pPr algn="just"/>
            <a:r>
              <a:rPr lang="en-US" sz="2400">
                <a:solidFill>
                  <a:srgbClr val="FF0000"/>
                </a:solidFill>
                <a:latin typeface="Tahoma" pitchFamily="34" charset="0"/>
              </a:rPr>
              <a:t>Identifikasi Jenis dan sebaran SDAL</a:t>
            </a:r>
            <a:r>
              <a:rPr lang="en-US" sz="2400">
                <a:solidFill>
                  <a:srgbClr val="003300"/>
                </a:solidFill>
                <a:latin typeface="Tahoma" pitchFamily="34" charset="0"/>
              </a:rPr>
              <a:t>, dimana SDAL bisa berada dalam berbagai bentuk ekosistem. Tiap ekosistem memiliki fungsi yang berbeda sehingga akan memiliki nilai yang berbeda. Untuk itu, diperlukan identifikasi jenis dan sebaran SDAL dalam berbagai ekosistem tersebut.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456</TotalTime>
  <Words>997</Words>
  <Application>Microsoft Office PowerPoint</Application>
  <PresentationFormat>On-screen Show (4:3)</PresentationFormat>
  <Paragraphs>160</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Slide 1</vt:lpstr>
      <vt:lpstr>FONDASI VALUASI EKONOMI (1)</vt:lpstr>
      <vt:lpstr>FONDASI VALUASI EKONOMI (2)</vt:lpstr>
      <vt:lpstr>Slide 4</vt:lpstr>
      <vt:lpstr>Slide 5</vt:lpstr>
      <vt:lpstr>Slide 6</vt:lpstr>
      <vt:lpstr>Slide 7</vt:lpstr>
      <vt:lpstr>Slide 8</vt:lpstr>
      <vt:lpstr>Slide 9</vt:lpstr>
      <vt:lpstr>Slide 10</vt:lpstr>
      <vt:lpstr>Slide 11</vt:lpstr>
      <vt:lpstr>Slide 12</vt:lpstr>
      <vt:lpstr>Slide 13</vt:lpstr>
      <vt:lpstr>A TYPOLOGY OF ENVIRONMENTAL VALUES (1)</vt:lpstr>
      <vt:lpstr>A TYPOLOGY OF ENVIRONMENTAL VALUES (2)</vt:lpstr>
      <vt:lpstr>A TYPOLOGY OF ENVIRONMENTAL VALUES (3)</vt:lpstr>
      <vt:lpstr>A TYPOLOGY OF ENVIRONMENTAL VALUES (4)</vt:lpstr>
      <vt:lpstr>A TYPOLOGY OF ENVIRONMENTAL VALUES (5)</vt:lpstr>
      <vt:lpstr>A TYPOLOGY OF ENVIRONMENTAL VALUES (8)</vt:lpstr>
      <vt:lpstr>A TYPOLOGY OF ENVIRONMENTAL VALUES (8)</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Esprimo Mobile</dc:creator>
  <cp:lastModifiedBy>TOSHIBA</cp:lastModifiedBy>
  <cp:revision>71</cp:revision>
  <dcterms:created xsi:type="dcterms:W3CDTF">2008-10-12T13:21:22Z</dcterms:created>
  <dcterms:modified xsi:type="dcterms:W3CDTF">2012-02-22T01:54:30Z</dcterms:modified>
</cp:coreProperties>
</file>